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3" r:id="rId2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showComments="0">
  <p:normalViewPr>
    <p:restoredLeft sz="15622"/>
    <p:restoredTop sz="94599"/>
  </p:normalViewPr>
  <p:slideViewPr>
    <p:cSldViewPr snapToGrid="0">
      <p:cViewPr>
        <p:scale>
          <a:sx n="121" d="100"/>
          <a:sy n="121" d="100"/>
        </p:scale>
        <p:origin x="560" y="49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45578365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0746152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This is actually only a small part of the cover letter, but I wanted to only put this part in to emphasise that this is the kind of detail that you need when writing your cover letter.</a:t>
            </a:r>
            <a:endParaRPr/>
          </a:p>
        </p:txBody>
      </p:sp>
    </p:spTree>
    <p:extLst>
      <p:ext uri="{BB962C8B-B14F-4D97-AF65-F5344CB8AC3E}">
        <p14:creationId xmlns:p14="http://schemas.microsoft.com/office/powerpoint/2010/main" val="14641720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Shape 11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0" name="Shape 12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237770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4"/>
        <p:cNvGrpSpPr/>
        <p:nvPr/>
      </p:nvGrpSpPr>
      <p:grpSpPr>
        <a:xfrm>
          <a:off x="0" y="0"/>
          <a:ext cx="0" cy="0"/>
          <a:chOff x="0" y="0"/>
          <a:chExt cx="0" cy="0"/>
        </a:xfrm>
      </p:grpSpPr>
      <p:sp>
        <p:nvSpPr>
          <p:cNvPr id="125" name="Shape 12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6" name="Shape 12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1450031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The final paragraph is more of a conclusion than anything, and it’s just a way to round off your letter in a friendly but professional manner and does more to ensure that you are capable and have the social skills appropriate to hold a job, I suppose. This usually manifests itself in thanking the company for their time in reading your letter and that you hope to hear back soon.</a:t>
            </a:r>
            <a:endParaRPr/>
          </a:p>
        </p:txBody>
      </p:sp>
    </p:spTree>
    <p:extLst>
      <p:ext uri="{BB962C8B-B14F-4D97-AF65-F5344CB8AC3E}">
        <p14:creationId xmlns:p14="http://schemas.microsoft.com/office/powerpoint/2010/main" val="12605144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I haven’t written mine here as it’s almost word-for-word the same as Libby’s, but in my case I could also reinforce that I have a great interest in the work that the British Council does and that I hope to hear from them soon.</a:t>
            </a:r>
            <a:endParaRPr/>
          </a:p>
        </p:txBody>
      </p:sp>
    </p:spTree>
    <p:extLst>
      <p:ext uri="{BB962C8B-B14F-4D97-AF65-F5344CB8AC3E}">
        <p14:creationId xmlns:p14="http://schemas.microsoft.com/office/powerpoint/2010/main" val="5408893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4296831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0" name="Shape 15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8450505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014034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Shape 16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2" name="Shape 16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3332520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Shape 16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8" name="Shape 16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Personal statements generally cover the same information as cover letters however they tend to be geared towards more academic purposes; in our cases, I did not have to write a cover letter or personal statement for my application to the British Council, although whereas I would consider a cover letter to be appropriate as it is more work-based, Libby actually had to write a personal statement for her application to the Fulbright programme. As I said, it contains the same type of information as a cover letter, however, as a personal statement is more related to academic purposes, it is more appropriate to focus on your interest in the subject you are applying for and your experience in this specific field. You don’t have to talk so much about your job experience, but rather how your interest in the subject has manifested itself. At the same time, it is also important to show that you are a well-rounded person - for certain universities such as Cambridge and Oxford you should just focus on academic achievements, but other universities also want you to emphasise your extra curricular activities. This is mostly to show that you would actively participate and be suitable for university life because most campuses aren’t actually focused around academics at all but rather have a huge variety of societies and extra curricular activities for you to get involved in.</a:t>
            </a:r>
            <a:endParaRPr/>
          </a:p>
        </p:txBody>
      </p:sp>
    </p:spTree>
    <p:extLst>
      <p:ext uri="{BB962C8B-B14F-4D97-AF65-F5344CB8AC3E}">
        <p14:creationId xmlns:p14="http://schemas.microsoft.com/office/powerpoint/2010/main" val="1123318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The format is slightly different for both. A cover letter tends to be more formal and looks more like a traditional letter, as you tend to have to write the address of the company on the letter and address the person (or company) who you are writing to.</a:t>
            </a:r>
            <a:endParaRPr/>
          </a:p>
          <a:p>
            <a:pPr marL="0" lvl="0" indent="0">
              <a:spcBef>
                <a:spcPts val="0"/>
              </a:spcBef>
              <a:spcAft>
                <a:spcPts val="0"/>
              </a:spcAft>
              <a:buNone/>
            </a:pPr>
            <a:endParaRPr/>
          </a:p>
          <a:p>
            <a:pPr marL="0" lvl="0" indent="0">
              <a:spcBef>
                <a:spcPts val="0"/>
              </a:spcBef>
              <a:spcAft>
                <a:spcPts val="0"/>
              </a:spcAft>
              <a:buNone/>
            </a:pPr>
            <a:r>
              <a:rPr lang="en"/>
              <a:t>A personal statement tends to be solely related to academic fields, i.e undergraduate and postgraduate study.</a:t>
            </a:r>
            <a:endParaRPr/>
          </a:p>
          <a:p>
            <a:pPr marL="0" lvl="0" indent="0">
              <a:spcBef>
                <a:spcPts val="0"/>
              </a:spcBef>
              <a:spcAft>
                <a:spcPts val="0"/>
              </a:spcAft>
              <a:buNone/>
            </a:pPr>
            <a:endParaRPr/>
          </a:p>
          <a:p>
            <a:pPr marL="0" lvl="0" indent="0">
              <a:spcBef>
                <a:spcPts val="0"/>
              </a:spcBef>
              <a:spcAft>
                <a:spcPts val="0"/>
              </a:spcAft>
              <a:buNone/>
            </a:pPr>
            <a:r>
              <a:rPr lang="en"/>
              <a:t>However, the information that they contain is mostly the same and they tend to follow a similar format. The aim of both is to introduce yourself, why you are interested in a certain position, what you can contribute to the company, and why you would be best for the job.</a:t>
            </a:r>
            <a:endParaRPr/>
          </a:p>
        </p:txBody>
      </p:sp>
    </p:spTree>
    <p:extLst>
      <p:ext uri="{BB962C8B-B14F-4D97-AF65-F5344CB8AC3E}">
        <p14:creationId xmlns:p14="http://schemas.microsoft.com/office/powerpoint/2010/main" val="7215228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4" name="Shape 17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0929359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Shape 17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0" name="Shape 1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5461729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Shape 18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6" name="Shape 18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9768940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Shape 19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1" name="Shape 19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9388796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7" name="Shape 19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8333843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3" name="Shape 20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0433742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9" name="Shape 20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4331251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Shape 22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1" name="Shape 22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1098396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Also mention that postgraduate university courses does not just refer to the UK and the US - the requirements are more or less the same for countries with English as its official language, and also for countries that have courses in English even if the country itself does not have English as an official language (this is incredibly common in Northern Europe [Scandinavia] and Western Europe).</a:t>
            </a:r>
            <a:endParaRPr/>
          </a:p>
          <a:p>
            <a:pPr marL="0" lvl="0" indent="0">
              <a:spcBef>
                <a:spcPts val="0"/>
              </a:spcBef>
              <a:spcAft>
                <a:spcPts val="0"/>
              </a:spcAft>
              <a:buNone/>
            </a:pPr>
            <a:endParaRPr/>
          </a:p>
          <a:p>
            <a:pPr marL="0" lvl="0" indent="0">
              <a:spcBef>
                <a:spcPts val="0"/>
              </a:spcBef>
              <a:spcAft>
                <a:spcPts val="0"/>
              </a:spcAft>
              <a:buNone/>
            </a:pPr>
            <a:r>
              <a:rPr lang="en"/>
              <a:t>The lesson will take place in two main parts: in the first part we will be talking about cover letters and in the second part we will be talking about personal statements (phasing into each other so that they can see the relation between one and the other).</a:t>
            </a:r>
            <a:endParaRPr/>
          </a:p>
          <a:p>
            <a:pPr marL="0" lvl="0" indent="0">
              <a:spcBef>
                <a:spcPts val="0"/>
              </a:spcBef>
              <a:spcAft>
                <a:spcPts val="0"/>
              </a:spcAft>
              <a:buNone/>
            </a:pPr>
            <a:endParaRPr/>
          </a:p>
          <a:p>
            <a:pPr marL="0" lvl="0" indent="0">
              <a:spcBef>
                <a:spcPts val="0"/>
              </a:spcBef>
              <a:spcAft>
                <a:spcPts val="0"/>
              </a:spcAft>
              <a:buNone/>
            </a:pPr>
            <a:r>
              <a:rPr lang="en"/>
              <a:t>At the end I will also mention CVs as we will be going through CVs and applications next week, as in the final week they will be doing a lot of activities to prepare themselves for an interview or application situation.</a:t>
            </a:r>
            <a:endParaRPr/>
          </a:p>
        </p:txBody>
      </p:sp>
    </p:spTree>
    <p:extLst>
      <p:ext uri="{BB962C8B-B14F-4D97-AF65-F5344CB8AC3E}">
        <p14:creationId xmlns:p14="http://schemas.microsoft.com/office/powerpoint/2010/main" val="1942423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 cover letter is basically to make yourself seem more human to the company you’re applying for and it also gives you the opportunity to expand on things that you’ve talked about in your CV. This is because CVs in the US and also in the UK tend to be no more than one page long and act more as a list of achievements, whereas the cover letter is a chance to really talk about your experience and also display your communication skills to an employer. Unlike a CV, people tend to write individual cover letters for every single job that they apply for.</a:t>
            </a:r>
            <a:endParaRPr/>
          </a:p>
        </p:txBody>
      </p:sp>
    </p:spTree>
    <p:extLst>
      <p:ext uri="{BB962C8B-B14F-4D97-AF65-F5344CB8AC3E}">
        <p14:creationId xmlns:p14="http://schemas.microsoft.com/office/powerpoint/2010/main" val="2673628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As many applications also take place online and require you to write a cover letter in a box on an application form online, sometimes you won’t even have to write the date or your name or address at the top and instead you will just be writing the body of the cover letter. However, some places still require that you send a cover letter and a CV by email, in which case it appears far more professional to format the cover letter as a traditional letter, which is why it’s really good idea to try and find the name of a person to write it to.</a:t>
            </a:r>
            <a:endParaRPr/>
          </a:p>
        </p:txBody>
      </p:sp>
    </p:spTree>
    <p:extLst>
      <p:ext uri="{BB962C8B-B14F-4D97-AF65-F5344CB8AC3E}">
        <p14:creationId xmlns:p14="http://schemas.microsoft.com/office/powerpoint/2010/main" val="10314455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0" name="Shape 9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You are about to see some examples of how to write your first paragraph in the upcoming slides, but for now I want you to read this and try and take into account how Libby and I have tried to accomplish these things, because you are about to read our cover letters too. Basically, in the first paragraph you need to introduce yourself by your name and perhaps also by your current occupation, for example, “my name is so-and-so and I currently study or I currently work as so-and-so.” Then you can follow up by discussing how you encountered this job vacancy or how you found out about the company, and then a little bit more about why you are interested in working in this kind of job.</a:t>
            </a:r>
            <a:endParaRPr/>
          </a:p>
        </p:txBody>
      </p:sp>
    </p:spTree>
    <p:extLst>
      <p:ext uri="{BB962C8B-B14F-4D97-AF65-F5344CB8AC3E}">
        <p14:creationId xmlns:p14="http://schemas.microsoft.com/office/powerpoint/2010/main" val="1017343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This is part of my application for the British Council language assistantship that I had to write last year when I was applying for the scholarship. It’s pretty basic and addresses the main issues of who I am, how I found out about the vacancy, and why I am applying for the job.</a:t>
            </a:r>
            <a:endParaRPr/>
          </a:p>
          <a:p>
            <a:pPr marL="0" lvl="0" indent="0">
              <a:spcBef>
                <a:spcPts val="0"/>
              </a:spcBef>
              <a:spcAft>
                <a:spcPts val="0"/>
              </a:spcAft>
              <a:buNone/>
            </a:pPr>
            <a:endParaRPr/>
          </a:p>
          <a:p>
            <a:pPr marL="0" lvl="0" indent="0">
              <a:spcBef>
                <a:spcPts val="0"/>
              </a:spcBef>
              <a:spcAft>
                <a:spcPts val="0"/>
              </a:spcAft>
              <a:buNone/>
            </a:pPr>
            <a:r>
              <a:rPr lang="en"/>
              <a:t>However, I would advise that normally it is standard to emphasise your experience in the second paragraphs and treat your first paragraph as an introduction, the fact that I have gone into detail about my experience here allows me to set the context for why I am interested in the position as it makes me come across as far more enthusiastic than a person who simply says that they want to do it.</a:t>
            </a:r>
            <a:endParaRPr/>
          </a:p>
        </p:txBody>
      </p:sp>
    </p:spTree>
    <p:extLst>
      <p:ext uri="{BB962C8B-B14F-4D97-AF65-F5344CB8AC3E}">
        <p14:creationId xmlns:p14="http://schemas.microsoft.com/office/powerpoint/2010/main" val="2267179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2" name="Shape 10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813419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As I was saying, this is where you should really be discussing your experience, and as much of it as possible. Mostly you want to talk about things that you did not have room to talk about on your CV, so this part of the cover letter is usually the space where you outline your responsibilities in a job in greater detail so that the company can get a better idea of your skillset. They also get to see your enthusiasm and relevance for the sector in which you wish to work.</a:t>
            </a:r>
            <a:endParaRPr/>
          </a:p>
        </p:txBody>
      </p:sp>
    </p:spTree>
    <p:extLst>
      <p:ext uri="{BB962C8B-B14F-4D97-AF65-F5344CB8AC3E}">
        <p14:creationId xmlns:p14="http://schemas.microsoft.com/office/powerpoint/2010/main" val="259211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p:nvPr/>
        </p:nvSpPr>
        <p:spPr>
          <a:xfrm>
            <a:off x="2749050" y="748800"/>
            <a:ext cx="3645900" cy="36459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11"/>
          <p:cNvSpPr/>
          <p:nvPr/>
        </p:nvSpPr>
        <p:spPr>
          <a:xfrm>
            <a:off x="2992950" y="992700"/>
            <a:ext cx="3158100" cy="3158100"/>
          </a:xfrm>
          <a:prstGeom prst="rect">
            <a:avLst/>
          </a:prstGeom>
          <a:noFill/>
          <a:ln w="28575" cap="flat" cmpd="sng">
            <a:solidFill>
              <a:schemeClr val="lt1"/>
            </a:solidFill>
            <a:prstDash val="solid"/>
            <a:miter lim="8000"/>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12"/>
          <p:cNvSpPr txBox="1">
            <a:spLocks noGrp="1"/>
          </p:cNvSpPr>
          <p:nvPr>
            <p:ph type="ctrTitle"/>
          </p:nvPr>
        </p:nvSpPr>
        <p:spPr>
          <a:xfrm>
            <a:off x="3096250" y="1627200"/>
            <a:ext cx="2951400" cy="1584300"/>
          </a:xfrm>
          <a:prstGeom prst="rect">
            <a:avLst/>
          </a:prstGeom>
        </p:spPr>
        <p:txBody>
          <a:bodyPr spcFirstLastPara="1" wrap="square" lIns="91425" tIns="91425" rIns="91425" bIns="91425" anchor="ctr" anchorCtr="0"/>
          <a:lstStyle>
            <a:lvl1pPr lvl="0" algn="ctr">
              <a:spcBef>
                <a:spcPts val="0"/>
              </a:spcBef>
              <a:spcAft>
                <a:spcPts val="0"/>
              </a:spcAft>
              <a:buClr>
                <a:schemeClr val="lt1"/>
              </a:buClr>
              <a:buSzPts val="3200"/>
              <a:buFont typeface="Lato"/>
              <a:buNone/>
              <a:defRPr>
                <a:solidFill>
                  <a:schemeClr val="lt1"/>
                </a:solidFill>
                <a:latin typeface="Lato"/>
                <a:ea typeface="Lato"/>
                <a:cs typeface="Lato"/>
                <a:sym typeface="Lato"/>
              </a:defRPr>
            </a:lvl1pPr>
            <a:lvl2pPr lvl="1" algn="ctr">
              <a:spcBef>
                <a:spcPts val="0"/>
              </a:spcBef>
              <a:spcAft>
                <a:spcPts val="0"/>
              </a:spcAft>
              <a:buClr>
                <a:schemeClr val="lt1"/>
              </a:buClr>
              <a:buSzPts val="3200"/>
              <a:buFont typeface="Lato"/>
              <a:buNone/>
              <a:defRPr>
                <a:solidFill>
                  <a:schemeClr val="lt1"/>
                </a:solidFill>
                <a:latin typeface="Lato"/>
                <a:ea typeface="Lato"/>
                <a:cs typeface="Lato"/>
                <a:sym typeface="Lato"/>
              </a:defRPr>
            </a:lvl2pPr>
            <a:lvl3pPr lvl="2" algn="ctr">
              <a:spcBef>
                <a:spcPts val="0"/>
              </a:spcBef>
              <a:spcAft>
                <a:spcPts val="0"/>
              </a:spcAft>
              <a:buClr>
                <a:schemeClr val="lt1"/>
              </a:buClr>
              <a:buSzPts val="3200"/>
              <a:buFont typeface="Lato"/>
              <a:buNone/>
              <a:defRPr>
                <a:solidFill>
                  <a:schemeClr val="lt1"/>
                </a:solidFill>
                <a:latin typeface="Lato"/>
                <a:ea typeface="Lato"/>
                <a:cs typeface="Lato"/>
                <a:sym typeface="Lato"/>
              </a:defRPr>
            </a:lvl3pPr>
            <a:lvl4pPr lvl="3" algn="ctr">
              <a:spcBef>
                <a:spcPts val="0"/>
              </a:spcBef>
              <a:spcAft>
                <a:spcPts val="0"/>
              </a:spcAft>
              <a:buClr>
                <a:schemeClr val="lt1"/>
              </a:buClr>
              <a:buSzPts val="3200"/>
              <a:buFont typeface="Lato"/>
              <a:buNone/>
              <a:defRPr>
                <a:solidFill>
                  <a:schemeClr val="lt1"/>
                </a:solidFill>
                <a:latin typeface="Lato"/>
                <a:ea typeface="Lato"/>
                <a:cs typeface="Lato"/>
                <a:sym typeface="Lato"/>
              </a:defRPr>
            </a:lvl4pPr>
            <a:lvl5pPr lvl="4" algn="ctr">
              <a:spcBef>
                <a:spcPts val="0"/>
              </a:spcBef>
              <a:spcAft>
                <a:spcPts val="0"/>
              </a:spcAft>
              <a:buClr>
                <a:schemeClr val="lt1"/>
              </a:buClr>
              <a:buSzPts val="3200"/>
              <a:buFont typeface="Lato"/>
              <a:buNone/>
              <a:defRPr>
                <a:solidFill>
                  <a:schemeClr val="lt1"/>
                </a:solidFill>
                <a:latin typeface="Lato"/>
                <a:ea typeface="Lato"/>
                <a:cs typeface="Lato"/>
                <a:sym typeface="Lato"/>
              </a:defRPr>
            </a:lvl5pPr>
            <a:lvl6pPr lvl="5" algn="ctr">
              <a:spcBef>
                <a:spcPts val="0"/>
              </a:spcBef>
              <a:spcAft>
                <a:spcPts val="0"/>
              </a:spcAft>
              <a:buClr>
                <a:schemeClr val="lt1"/>
              </a:buClr>
              <a:buSzPts val="3200"/>
              <a:buFont typeface="Lato"/>
              <a:buNone/>
              <a:defRPr>
                <a:solidFill>
                  <a:schemeClr val="lt1"/>
                </a:solidFill>
                <a:latin typeface="Lato"/>
                <a:ea typeface="Lato"/>
                <a:cs typeface="Lato"/>
                <a:sym typeface="Lato"/>
              </a:defRPr>
            </a:lvl6pPr>
            <a:lvl7pPr lvl="6" algn="ctr">
              <a:spcBef>
                <a:spcPts val="0"/>
              </a:spcBef>
              <a:spcAft>
                <a:spcPts val="0"/>
              </a:spcAft>
              <a:buClr>
                <a:schemeClr val="lt1"/>
              </a:buClr>
              <a:buSzPts val="3200"/>
              <a:buFont typeface="Lato"/>
              <a:buNone/>
              <a:defRPr>
                <a:solidFill>
                  <a:schemeClr val="lt1"/>
                </a:solidFill>
                <a:latin typeface="Lato"/>
                <a:ea typeface="Lato"/>
                <a:cs typeface="Lato"/>
                <a:sym typeface="Lato"/>
              </a:defRPr>
            </a:lvl7pPr>
            <a:lvl8pPr lvl="7" algn="ctr">
              <a:spcBef>
                <a:spcPts val="0"/>
              </a:spcBef>
              <a:spcAft>
                <a:spcPts val="0"/>
              </a:spcAft>
              <a:buClr>
                <a:schemeClr val="lt1"/>
              </a:buClr>
              <a:buSzPts val="3200"/>
              <a:buFont typeface="Lato"/>
              <a:buNone/>
              <a:defRPr>
                <a:solidFill>
                  <a:schemeClr val="lt1"/>
                </a:solidFill>
                <a:latin typeface="Lato"/>
                <a:ea typeface="Lato"/>
                <a:cs typeface="Lato"/>
                <a:sym typeface="Lato"/>
              </a:defRPr>
            </a:lvl8pPr>
            <a:lvl9pPr lvl="8" algn="ctr">
              <a:spcBef>
                <a:spcPts val="0"/>
              </a:spcBef>
              <a:spcAft>
                <a:spcPts val="0"/>
              </a:spcAft>
              <a:buClr>
                <a:schemeClr val="lt1"/>
              </a:buClr>
              <a:buSzPts val="3200"/>
              <a:buFont typeface="Lato"/>
              <a:buNone/>
              <a:defRPr>
                <a:solidFill>
                  <a:schemeClr val="lt1"/>
                </a:solidFill>
                <a:latin typeface="Lato"/>
                <a:ea typeface="Lato"/>
                <a:cs typeface="Lato"/>
                <a:sym typeface="Lato"/>
              </a:defRPr>
            </a:lvl9pPr>
          </a:lstStyle>
          <a:p>
            <a:endParaRPr/>
          </a:p>
        </p:txBody>
      </p:sp>
      <p:sp>
        <p:nvSpPr>
          <p:cNvPr id="13" name="Shape 13"/>
          <p:cNvSpPr txBox="1">
            <a:spLocks noGrp="1"/>
          </p:cNvSpPr>
          <p:nvPr>
            <p:ph type="subTitle" idx="1"/>
          </p:nvPr>
        </p:nvSpPr>
        <p:spPr>
          <a:xfrm>
            <a:off x="3096363" y="3266930"/>
            <a:ext cx="2951400" cy="701400"/>
          </a:xfrm>
          <a:prstGeom prst="rect">
            <a:avLst/>
          </a:prstGeom>
        </p:spPr>
        <p:txBody>
          <a:bodyPr spcFirstLastPara="1" wrap="square" lIns="91425" tIns="91425" rIns="91425" bIns="91425" anchor="b" anchorCtr="0"/>
          <a:lstStyle>
            <a:lvl1pPr lvl="0" algn="ctr">
              <a:lnSpc>
                <a:spcPct val="100000"/>
              </a:lnSpc>
              <a:spcBef>
                <a:spcPts val="0"/>
              </a:spcBef>
              <a:spcAft>
                <a:spcPts val="0"/>
              </a:spcAft>
              <a:buClr>
                <a:schemeClr val="lt1"/>
              </a:buClr>
              <a:buSzPts val="1800"/>
              <a:buFont typeface="Playfair Display"/>
              <a:buNone/>
              <a:defRPr b="1">
                <a:solidFill>
                  <a:schemeClr val="lt1"/>
                </a:solidFill>
                <a:latin typeface="Playfair Display"/>
                <a:ea typeface="Playfair Display"/>
                <a:cs typeface="Playfair Display"/>
                <a:sym typeface="Playfair Display"/>
              </a:defRPr>
            </a:lvl1pPr>
            <a:lvl2pPr lvl="1"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2pPr>
            <a:lvl3pPr lvl="2"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3pPr>
            <a:lvl4pPr lvl="3"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4pPr>
            <a:lvl5pPr lvl="4"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5pPr>
            <a:lvl6pPr lvl="5"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6pPr>
            <a:lvl7pPr lvl="6"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7pPr>
            <a:lvl8pPr lvl="7"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8pPr>
            <a:lvl9pPr lvl="8" algn="ctr">
              <a:lnSpc>
                <a:spcPct val="100000"/>
              </a:lnSpc>
              <a:spcBef>
                <a:spcPts val="0"/>
              </a:spcBef>
              <a:spcAft>
                <a:spcPts val="0"/>
              </a:spcAft>
              <a:buClr>
                <a:schemeClr val="lt1"/>
              </a:buClr>
              <a:buSzPts val="1800"/>
              <a:buFont typeface="Playfair Display"/>
              <a:buNone/>
              <a:defRPr sz="1800" b="1">
                <a:solidFill>
                  <a:schemeClr val="lt1"/>
                </a:solidFill>
                <a:latin typeface="Playfair Display"/>
                <a:ea typeface="Playfair Display"/>
                <a:cs typeface="Playfair Display"/>
                <a:sym typeface="Playfair Display"/>
              </a:defRPr>
            </a:lvl9pPr>
          </a:lstStyle>
          <a:p>
            <a:endParaRPr/>
          </a:p>
        </p:txBody>
      </p:sp>
      <p:sp>
        <p:nvSpPr>
          <p:cNvPr id="14" name="Shape 1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Shape 49"/>
          <p:cNvSpPr/>
          <p:nvPr/>
        </p:nvSpPr>
        <p:spPr>
          <a:xfrm>
            <a:off x="0" y="5045700"/>
            <a:ext cx="9144000" cy="978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50" name="Shape 50"/>
          <p:cNvSpPr txBox="1">
            <a:spLocks noGrp="1"/>
          </p:cNvSpPr>
          <p:nvPr>
            <p:ph type="title" hasCustomPrompt="1"/>
          </p:nvPr>
        </p:nvSpPr>
        <p:spPr>
          <a:xfrm>
            <a:off x="311700" y="1233100"/>
            <a:ext cx="8520600" cy="1610100"/>
          </a:xfrm>
          <a:prstGeom prst="rect">
            <a:avLst/>
          </a:prstGeom>
        </p:spPr>
        <p:txBody>
          <a:bodyPr spcFirstLastPara="1" wrap="square" lIns="91425" tIns="91425" rIns="91425" bIns="91425" anchor="b" anchorCtr="0"/>
          <a:lstStyle>
            <a:lvl1pPr lvl="0" algn="ctr">
              <a:spcBef>
                <a:spcPts val="0"/>
              </a:spcBef>
              <a:spcAft>
                <a:spcPts val="0"/>
              </a:spcAft>
              <a:buSzPts val="10000"/>
              <a:buFont typeface="Lato"/>
              <a:buNone/>
              <a:defRPr sz="10000">
                <a:latin typeface="Lato"/>
                <a:ea typeface="Lato"/>
                <a:cs typeface="Lato"/>
                <a:sym typeface="Lato"/>
              </a:defRPr>
            </a:lvl1pPr>
            <a:lvl2pPr lvl="1" algn="ctr">
              <a:spcBef>
                <a:spcPts val="0"/>
              </a:spcBef>
              <a:spcAft>
                <a:spcPts val="0"/>
              </a:spcAft>
              <a:buSzPts val="10000"/>
              <a:buFont typeface="Lato"/>
              <a:buNone/>
              <a:defRPr sz="10000">
                <a:latin typeface="Lato"/>
                <a:ea typeface="Lato"/>
                <a:cs typeface="Lato"/>
                <a:sym typeface="Lato"/>
              </a:defRPr>
            </a:lvl2pPr>
            <a:lvl3pPr lvl="2" algn="ctr">
              <a:spcBef>
                <a:spcPts val="0"/>
              </a:spcBef>
              <a:spcAft>
                <a:spcPts val="0"/>
              </a:spcAft>
              <a:buSzPts val="10000"/>
              <a:buFont typeface="Lato"/>
              <a:buNone/>
              <a:defRPr sz="10000">
                <a:latin typeface="Lato"/>
                <a:ea typeface="Lato"/>
                <a:cs typeface="Lato"/>
                <a:sym typeface="Lato"/>
              </a:defRPr>
            </a:lvl3pPr>
            <a:lvl4pPr lvl="3" algn="ctr">
              <a:spcBef>
                <a:spcPts val="0"/>
              </a:spcBef>
              <a:spcAft>
                <a:spcPts val="0"/>
              </a:spcAft>
              <a:buSzPts val="10000"/>
              <a:buFont typeface="Lato"/>
              <a:buNone/>
              <a:defRPr sz="10000">
                <a:latin typeface="Lato"/>
                <a:ea typeface="Lato"/>
                <a:cs typeface="Lato"/>
                <a:sym typeface="Lato"/>
              </a:defRPr>
            </a:lvl4pPr>
            <a:lvl5pPr lvl="4" algn="ctr">
              <a:spcBef>
                <a:spcPts val="0"/>
              </a:spcBef>
              <a:spcAft>
                <a:spcPts val="0"/>
              </a:spcAft>
              <a:buSzPts val="10000"/>
              <a:buFont typeface="Lato"/>
              <a:buNone/>
              <a:defRPr sz="10000">
                <a:latin typeface="Lato"/>
                <a:ea typeface="Lato"/>
                <a:cs typeface="Lato"/>
                <a:sym typeface="Lato"/>
              </a:defRPr>
            </a:lvl5pPr>
            <a:lvl6pPr lvl="5" algn="ctr">
              <a:spcBef>
                <a:spcPts val="0"/>
              </a:spcBef>
              <a:spcAft>
                <a:spcPts val="0"/>
              </a:spcAft>
              <a:buSzPts val="10000"/>
              <a:buFont typeface="Lato"/>
              <a:buNone/>
              <a:defRPr sz="10000">
                <a:latin typeface="Lato"/>
                <a:ea typeface="Lato"/>
                <a:cs typeface="Lato"/>
                <a:sym typeface="Lato"/>
              </a:defRPr>
            </a:lvl6pPr>
            <a:lvl7pPr lvl="6" algn="ctr">
              <a:spcBef>
                <a:spcPts val="0"/>
              </a:spcBef>
              <a:spcAft>
                <a:spcPts val="0"/>
              </a:spcAft>
              <a:buSzPts val="10000"/>
              <a:buFont typeface="Lato"/>
              <a:buNone/>
              <a:defRPr sz="10000">
                <a:latin typeface="Lato"/>
                <a:ea typeface="Lato"/>
                <a:cs typeface="Lato"/>
                <a:sym typeface="Lato"/>
              </a:defRPr>
            </a:lvl7pPr>
            <a:lvl8pPr lvl="7" algn="ctr">
              <a:spcBef>
                <a:spcPts val="0"/>
              </a:spcBef>
              <a:spcAft>
                <a:spcPts val="0"/>
              </a:spcAft>
              <a:buSzPts val="10000"/>
              <a:buFont typeface="Lato"/>
              <a:buNone/>
              <a:defRPr sz="10000">
                <a:latin typeface="Lato"/>
                <a:ea typeface="Lato"/>
                <a:cs typeface="Lato"/>
                <a:sym typeface="Lato"/>
              </a:defRPr>
            </a:lvl8pPr>
            <a:lvl9pPr lvl="8" algn="ctr">
              <a:spcBef>
                <a:spcPts val="0"/>
              </a:spcBef>
              <a:spcAft>
                <a:spcPts val="0"/>
              </a:spcAft>
              <a:buSzPts val="10000"/>
              <a:buFont typeface="Lato"/>
              <a:buNone/>
              <a:defRPr sz="10000">
                <a:latin typeface="Lato"/>
                <a:ea typeface="Lato"/>
                <a:cs typeface="Lato"/>
                <a:sym typeface="Lato"/>
              </a:defRPr>
            </a:lvl9pPr>
          </a:lstStyle>
          <a:p>
            <a:r>
              <a:t>xx%</a:t>
            </a:r>
          </a:p>
        </p:txBody>
      </p:sp>
      <p:sp>
        <p:nvSpPr>
          <p:cNvPr id="51" name="Shape 51"/>
          <p:cNvSpPr txBox="1">
            <a:spLocks noGrp="1"/>
          </p:cNvSpPr>
          <p:nvPr>
            <p:ph type="body" idx="1"/>
          </p:nvPr>
        </p:nvSpPr>
        <p:spPr>
          <a:xfrm>
            <a:off x="311700" y="2919450"/>
            <a:ext cx="8520600" cy="10716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Shape 5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Shape 5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509550" y="1423875"/>
            <a:ext cx="8124900" cy="1798200"/>
          </a:xfrm>
          <a:prstGeom prst="rect">
            <a:avLst/>
          </a:prstGeom>
        </p:spPr>
        <p:txBody>
          <a:bodyPr spcFirstLastPara="1" wrap="square" lIns="91425" tIns="91425" rIns="91425" bIns="91425" anchor="ctr" anchorCtr="0"/>
          <a:lstStyle>
            <a:lvl1pPr lvl="0"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1pPr>
            <a:lvl2pPr lvl="1"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2pPr>
            <a:lvl3pPr lvl="2"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3pPr>
            <a:lvl4pPr lvl="3"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4pPr>
            <a:lvl5pPr lvl="4"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5pPr>
            <a:lvl6pPr lvl="5"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6pPr>
            <a:lvl7pPr lvl="6"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7pPr>
            <a:lvl8pPr lvl="7"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8pPr>
            <a:lvl9pPr lvl="8" algn="ctr">
              <a:spcBef>
                <a:spcPts val="0"/>
              </a:spcBef>
              <a:spcAft>
                <a:spcPts val="0"/>
              </a:spcAft>
              <a:buClr>
                <a:schemeClr val="lt1"/>
              </a:buClr>
              <a:buSzPts val="4800"/>
              <a:buFont typeface="Lato"/>
              <a:buNone/>
              <a:defRPr sz="4800" b="0">
                <a:solidFill>
                  <a:schemeClr val="lt1"/>
                </a:solidFill>
                <a:latin typeface="Lato"/>
                <a:ea typeface="Lato"/>
                <a:cs typeface="Lato"/>
                <a:sym typeface="Lato"/>
              </a:defRPr>
            </a:lvl9pPr>
          </a:lstStyle>
          <a:p>
            <a:endParaRPr/>
          </a:p>
        </p:txBody>
      </p:sp>
      <p:sp>
        <p:nvSpPr>
          <p:cNvPr id="17" name="Shape 1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Shape 19"/>
          <p:cNvSpPr/>
          <p:nvPr/>
        </p:nvSpPr>
        <p:spPr>
          <a:xfrm>
            <a:off x="0" y="5045700"/>
            <a:ext cx="9144000" cy="978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0" name="Shape 20"/>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1" name="Shape 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2" name="Shape 2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5" name="Shape 2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Shape 26"/>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Shape 2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30" name="Shape 30"/>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 name="Shape 33"/>
          <p:cNvSpPr txBox="1">
            <a:spLocks noGrp="1"/>
          </p:cNvSpPr>
          <p:nvPr>
            <p:ph type="body" idx="1"/>
          </p:nvPr>
        </p:nvSpPr>
        <p:spPr>
          <a:xfrm>
            <a:off x="311700" y="1391378"/>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Shape 3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dk2"/>
        </a:solidFill>
        <a:effectLst/>
      </p:bgPr>
    </p:bg>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4800"/>
              <a:buFont typeface="Lato"/>
              <a:buNone/>
              <a:defRPr sz="4800" b="0">
                <a:solidFill>
                  <a:schemeClr val="lt1"/>
                </a:solidFill>
                <a:latin typeface="Lato"/>
                <a:ea typeface="Lato"/>
                <a:cs typeface="Lato"/>
                <a:sym typeface="Lato"/>
              </a:defRPr>
            </a:lvl1pPr>
            <a:lvl2pPr lvl="1">
              <a:spcBef>
                <a:spcPts val="0"/>
              </a:spcBef>
              <a:spcAft>
                <a:spcPts val="0"/>
              </a:spcAft>
              <a:buClr>
                <a:schemeClr val="lt1"/>
              </a:buClr>
              <a:buSzPts val="4800"/>
              <a:buFont typeface="Lato"/>
              <a:buNone/>
              <a:defRPr sz="4800" b="0">
                <a:solidFill>
                  <a:schemeClr val="lt1"/>
                </a:solidFill>
                <a:latin typeface="Lato"/>
                <a:ea typeface="Lato"/>
                <a:cs typeface="Lato"/>
                <a:sym typeface="Lato"/>
              </a:defRPr>
            </a:lvl2pPr>
            <a:lvl3pPr lvl="2">
              <a:spcBef>
                <a:spcPts val="0"/>
              </a:spcBef>
              <a:spcAft>
                <a:spcPts val="0"/>
              </a:spcAft>
              <a:buClr>
                <a:schemeClr val="lt1"/>
              </a:buClr>
              <a:buSzPts val="4800"/>
              <a:buFont typeface="Lato"/>
              <a:buNone/>
              <a:defRPr sz="4800" b="0">
                <a:solidFill>
                  <a:schemeClr val="lt1"/>
                </a:solidFill>
                <a:latin typeface="Lato"/>
                <a:ea typeface="Lato"/>
                <a:cs typeface="Lato"/>
                <a:sym typeface="Lato"/>
              </a:defRPr>
            </a:lvl3pPr>
            <a:lvl4pPr lvl="3">
              <a:spcBef>
                <a:spcPts val="0"/>
              </a:spcBef>
              <a:spcAft>
                <a:spcPts val="0"/>
              </a:spcAft>
              <a:buClr>
                <a:schemeClr val="lt1"/>
              </a:buClr>
              <a:buSzPts val="4800"/>
              <a:buFont typeface="Lato"/>
              <a:buNone/>
              <a:defRPr sz="4800" b="0">
                <a:solidFill>
                  <a:schemeClr val="lt1"/>
                </a:solidFill>
                <a:latin typeface="Lato"/>
                <a:ea typeface="Lato"/>
                <a:cs typeface="Lato"/>
                <a:sym typeface="Lato"/>
              </a:defRPr>
            </a:lvl4pPr>
            <a:lvl5pPr lvl="4">
              <a:spcBef>
                <a:spcPts val="0"/>
              </a:spcBef>
              <a:spcAft>
                <a:spcPts val="0"/>
              </a:spcAft>
              <a:buClr>
                <a:schemeClr val="lt1"/>
              </a:buClr>
              <a:buSzPts val="4800"/>
              <a:buFont typeface="Lato"/>
              <a:buNone/>
              <a:defRPr sz="4800" b="0">
                <a:solidFill>
                  <a:schemeClr val="lt1"/>
                </a:solidFill>
                <a:latin typeface="Lato"/>
                <a:ea typeface="Lato"/>
                <a:cs typeface="Lato"/>
                <a:sym typeface="Lato"/>
              </a:defRPr>
            </a:lvl5pPr>
            <a:lvl6pPr lvl="5">
              <a:spcBef>
                <a:spcPts val="0"/>
              </a:spcBef>
              <a:spcAft>
                <a:spcPts val="0"/>
              </a:spcAft>
              <a:buClr>
                <a:schemeClr val="lt1"/>
              </a:buClr>
              <a:buSzPts val="4800"/>
              <a:buFont typeface="Lato"/>
              <a:buNone/>
              <a:defRPr sz="4800" b="0">
                <a:solidFill>
                  <a:schemeClr val="lt1"/>
                </a:solidFill>
                <a:latin typeface="Lato"/>
                <a:ea typeface="Lato"/>
                <a:cs typeface="Lato"/>
                <a:sym typeface="Lato"/>
              </a:defRPr>
            </a:lvl6pPr>
            <a:lvl7pPr lvl="6">
              <a:spcBef>
                <a:spcPts val="0"/>
              </a:spcBef>
              <a:spcAft>
                <a:spcPts val="0"/>
              </a:spcAft>
              <a:buClr>
                <a:schemeClr val="lt1"/>
              </a:buClr>
              <a:buSzPts val="4800"/>
              <a:buFont typeface="Lato"/>
              <a:buNone/>
              <a:defRPr sz="4800" b="0">
                <a:solidFill>
                  <a:schemeClr val="lt1"/>
                </a:solidFill>
                <a:latin typeface="Lato"/>
                <a:ea typeface="Lato"/>
                <a:cs typeface="Lato"/>
                <a:sym typeface="Lato"/>
              </a:defRPr>
            </a:lvl7pPr>
            <a:lvl8pPr lvl="7">
              <a:spcBef>
                <a:spcPts val="0"/>
              </a:spcBef>
              <a:spcAft>
                <a:spcPts val="0"/>
              </a:spcAft>
              <a:buClr>
                <a:schemeClr val="lt1"/>
              </a:buClr>
              <a:buSzPts val="4800"/>
              <a:buFont typeface="Lato"/>
              <a:buNone/>
              <a:defRPr sz="4800" b="0">
                <a:solidFill>
                  <a:schemeClr val="lt1"/>
                </a:solidFill>
                <a:latin typeface="Lato"/>
                <a:ea typeface="Lato"/>
                <a:cs typeface="Lato"/>
                <a:sym typeface="Lato"/>
              </a:defRPr>
            </a:lvl8pPr>
            <a:lvl9pPr lvl="8">
              <a:spcBef>
                <a:spcPts val="0"/>
              </a:spcBef>
              <a:spcAft>
                <a:spcPts val="0"/>
              </a:spcAft>
              <a:buClr>
                <a:schemeClr val="lt1"/>
              </a:buClr>
              <a:buSzPts val="4800"/>
              <a:buFont typeface="Lato"/>
              <a:buNone/>
              <a:defRPr sz="4800" b="0">
                <a:solidFill>
                  <a:schemeClr val="lt1"/>
                </a:solidFill>
                <a:latin typeface="Lato"/>
                <a:ea typeface="Lato"/>
                <a:cs typeface="Lato"/>
                <a:sym typeface="Lato"/>
              </a:defRPr>
            </a:lvl9pPr>
          </a:lstStyle>
          <a:p>
            <a:endParaRPr/>
          </a:p>
        </p:txBody>
      </p:sp>
      <p:sp>
        <p:nvSpPr>
          <p:cNvPr id="37" name="Shape 3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sp>
        <p:nvSpPr>
          <p:cNvPr id="39" name="Shape 3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40" name="Shape 40"/>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1" name="Shape 41"/>
          <p:cNvSpPr txBox="1">
            <a:spLocks noGrp="1"/>
          </p:cNvSpPr>
          <p:nvPr>
            <p:ph type="title"/>
          </p:nvPr>
        </p:nvSpPr>
        <p:spPr>
          <a:xfrm>
            <a:off x="265500" y="1107950"/>
            <a:ext cx="4045200" cy="16836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Shape 42"/>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Shape 43"/>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4" name="Shape 4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7" name="Shape 4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coral">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391350"/>
            <a:ext cx="8520600" cy="6261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sz="3200" b="1">
                <a:solidFill>
                  <a:schemeClr val="dk1"/>
                </a:solidFill>
                <a:latin typeface="Playfair Display"/>
                <a:ea typeface="Playfair Display"/>
                <a:cs typeface="Playfair Display"/>
                <a:sym typeface="Playfair Display"/>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marL="914400" lvl="1"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marL="1371600" lvl="2"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marL="1828800" lvl="3"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marL="2286000" lvl="4"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marL="2743200" lvl="5"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marL="3200400" lvl="6"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marL="3657600" lvl="7" indent="-3175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marL="4114800" lvl="8" indent="-3175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a:endParaRPr/>
          </a:p>
        </p:txBody>
      </p:sp>
      <p:sp>
        <p:nvSpPr>
          <p:cNvPr id="8" name="Shape 8"/>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hyperlink" Target="https://www.prospects.ac.uk/postgraduate-study/masters-degrees/personal-statements-for-postgraduate-applications"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hyperlink" Target="https://owl.english.purdue.edu/owl/resource/642/01/"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ctrTitle"/>
          </p:nvPr>
        </p:nvSpPr>
        <p:spPr>
          <a:xfrm>
            <a:off x="3096250" y="1073650"/>
            <a:ext cx="2951400" cy="3033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COVER LETTERS &amp; PERSONAL STATEMENTS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PARAGRAPHS 2&amp;3 EXAMPLES</a:t>
            </a:r>
            <a:endParaRPr/>
          </a:p>
        </p:txBody>
      </p:sp>
      <p:sp>
        <p:nvSpPr>
          <p:cNvPr id="117" name="Shape 1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b="1" u="sng" dirty="0" smtClean="0"/>
              <a:t>Example</a:t>
            </a:r>
            <a:r>
              <a:rPr lang="en" dirty="0" smtClean="0"/>
              <a:t>: </a:t>
            </a:r>
            <a:endParaRPr dirty="0"/>
          </a:p>
          <a:p>
            <a:pPr marL="0" lvl="0" indent="0">
              <a:spcBef>
                <a:spcPts val="1600"/>
              </a:spcBef>
              <a:spcAft>
                <a:spcPts val="0"/>
              </a:spcAft>
              <a:buNone/>
            </a:pPr>
            <a:r>
              <a:rPr lang="en" dirty="0"/>
              <a:t>“Whilst I was a volunteer, I met for four hours a week with two Chinese students who were looking for a bit of extra assistance in preparing for an English qualification which would allow them to then pursue a postgraduate qualification at the University. Each week we would go through different aspects of the test or just practice speaking in English with both of the girls so that we could improve their spoken as well as just written English.”</a:t>
            </a:r>
            <a:endParaRPr dirty="0"/>
          </a:p>
          <a:p>
            <a:pPr marL="0" lvl="0" indent="0">
              <a:spcBef>
                <a:spcPts val="1600"/>
              </a:spcBef>
              <a:spcAft>
                <a:spcPts val="1600"/>
              </a:spcAft>
              <a:buNone/>
            </a:pP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Shape 122"/>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PARAGRAPHS 2&amp;3 EXAMPLES</a:t>
            </a:r>
            <a:endParaRPr/>
          </a:p>
        </p:txBody>
      </p:sp>
      <p:sp>
        <p:nvSpPr>
          <p:cNvPr id="123" name="Shape 1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b="1" u="sng" dirty="0" smtClean="0"/>
              <a:t>Example</a:t>
            </a:r>
            <a:r>
              <a:rPr lang="en" dirty="0" smtClean="0"/>
              <a:t>:</a:t>
            </a:r>
            <a:endParaRPr dirty="0"/>
          </a:p>
          <a:p>
            <a:pPr marL="0" lvl="0" indent="0">
              <a:spcBef>
                <a:spcPts val="1600"/>
              </a:spcBef>
              <a:spcAft>
                <a:spcPts val="1600"/>
              </a:spcAft>
              <a:buNone/>
            </a:pPr>
            <a:r>
              <a:rPr lang="en" dirty="0"/>
              <a:t>“As I mentioned above, I dedicated a lot of my time this academic year to volunteering at a clubhouse – namely, Berkshire Pathways in Pittsfield, Massachusetts. I conversed with, assisted, and participated in events with all clubhouse members, who ranged in age from 18 to 70. Alongside one of the members, I helped begin the career and education department of the clubhouse. We provided members with information about opportunities to continue their education, arranged visits to the various adult learning centers, colleges, and universities in the area, and assisted members with their resumes when they applied for employment. My time at Berkshire Pathways was incredibly rewarding and it taught me that I love and am well suited for work of this nature.</a:t>
            </a:r>
            <a:br>
              <a:rPr lang="en" dirty="0"/>
            </a:br>
            <a:endParaRP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7"/>
        <p:cNvGrpSpPr/>
        <p:nvPr/>
      </p:nvGrpSpPr>
      <p:grpSpPr>
        <a:xfrm>
          <a:off x="0" y="0"/>
          <a:ext cx="0" cy="0"/>
          <a:chOff x="0" y="0"/>
          <a:chExt cx="0" cy="0"/>
        </a:xfrm>
      </p:grpSpPr>
      <p:sp>
        <p:nvSpPr>
          <p:cNvPr id="128" name="Shape 128"/>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(Continued)</a:t>
            </a:r>
            <a:endParaRPr/>
          </a:p>
        </p:txBody>
      </p:sp>
      <p:sp>
        <p:nvSpPr>
          <p:cNvPr id="129" name="Shape 1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
            </a:r>
            <a:br>
              <a:rPr lang="en"/>
            </a:br>
            <a:r>
              <a:rPr lang="en"/>
              <a:t>“In addition to my internship at Berkshire Pathways, I also have exposure to the mental health service world through my psychology major at Williams. I’ve taken classes such as Mental Health Disorders, Psychology and Law, and Clinical and Community Psychology, through which I’ve learned about various mental illnesses and the ways in which they’re ethically and effectively treated. I’ve also visited a variety of rehabilitation centers, mental health hospitals, and transition residences throughout my time as an undergraduate.”</a:t>
            </a:r>
            <a:br>
              <a:rPr lang="en"/>
            </a:br>
            <a:endParaRPr/>
          </a:p>
          <a:p>
            <a:pPr marL="0" lvl="0" indent="0">
              <a:spcBef>
                <a:spcPts val="1600"/>
              </a:spcBef>
              <a:spcAft>
                <a:spcPts val="160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PARAGRAPH 4</a:t>
            </a:r>
            <a:endParaRPr/>
          </a:p>
        </p:txBody>
      </p:sp>
      <p:sp>
        <p:nvSpPr>
          <p:cNvPr id="135" name="Shape 13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State your actions or expectations.</a:t>
            </a:r>
            <a:endParaRPr/>
          </a:p>
          <a:p>
            <a:pPr marL="457200" lvl="0" indent="-342900" rtl="0">
              <a:spcBef>
                <a:spcPts val="1600"/>
              </a:spcBef>
              <a:spcAft>
                <a:spcPts val="0"/>
              </a:spcAft>
              <a:buSzPts val="1800"/>
              <a:buChar char="-"/>
            </a:pPr>
            <a:r>
              <a:rPr lang="en"/>
              <a:t>You intend to call to schedule an interview</a:t>
            </a:r>
            <a:endParaRPr/>
          </a:p>
          <a:p>
            <a:pPr marL="457200" lvl="0" indent="-342900" rtl="0">
              <a:spcBef>
                <a:spcPts val="0"/>
              </a:spcBef>
              <a:spcAft>
                <a:spcPts val="0"/>
              </a:spcAft>
              <a:buSzPts val="1800"/>
              <a:buChar char="-"/>
            </a:pPr>
            <a:r>
              <a:rPr lang="en"/>
              <a:t>You’ll call to make sure they received your letter</a:t>
            </a:r>
            <a:endParaRPr/>
          </a:p>
          <a:p>
            <a:pPr marL="457200" lvl="0" indent="-342900" rtl="0">
              <a:spcBef>
                <a:spcPts val="0"/>
              </a:spcBef>
              <a:spcAft>
                <a:spcPts val="0"/>
              </a:spcAft>
              <a:buSzPts val="1800"/>
              <a:buChar char="-"/>
            </a:pPr>
            <a:r>
              <a:rPr lang="en"/>
              <a:t>You’re planning on visiting the office or headquarters in the near future</a:t>
            </a:r>
            <a:endParaRPr/>
          </a:p>
          <a:p>
            <a:pPr marL="457200" lvl="0" indent="-342900">
              <a:spcBef>
                <a:spcPts val="0"/>
              </a:spcBef>
              <a:spcAft>
                <a:spcPts val="0"/>
              </a:spcAft>
              <a:buSzPts val="1800"/>
              <a:buChar char="-"/>
            </a:pPr>
            <a:r>
              <a:rPr lang="en"/>
              <a:t>Etc.</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PARAGRAPH 4 EXAMPLES</a:t>
            </a:r>
            <a:endParaRPr/>
          </a:p>
        </p:txBody>
      </p:sp>
      <p:sp>
        <p:nvSpPr>
          <p:cNvPr id="141" name="Shape 14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dirty="0"/>
          </a:p>
          <a:p>
            <a:pPr marL="0" lvl="0" indent="0" rtl="0">
              <a:spcBef>
                <a:spcPts val="0"/>
              </a:spcBef>
              <a:spcAft>
                <a:spcPts val="0"/>
              </a:spcAft>
              <a:buNone/>
            </a:pPr>
            <a:r>
              <a:rPr lang="en-US" b="1" u="sng" dirty="0" smtClean="0"/>
              <a:t>Example</a:t>
            </a:r>
            <a:r>
              <a:rPr lang="en" dirty="0" smtClean="0"/>
              <a:t>: </a:t>
            </a:r>
            <a:r>
              <a:rPr lang="en" dirty="0"/>
              <a:t>Thank you so much for taking the time to read this letter and my resume. I look forward to hearing back from you soon about the next steps I can take!</a:t>
            </a:r>
            <a:endParaRPr dirty="0"/>
          </a:p>
          <a:p>
            <a:pPr marL="0" lvl="0" indent="0">
              <a:spcBef>
                <a:spcPts val="0"/>
              </a:spcBef>
              <a:spcAft>
                <a:spcPts val="1600"/>
              </a:spcAft>
              <a:buNone/>
            </a:pPr>
            <a:endParaRP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311700" y="61775"/>
            <a:ext cx="8520600" cy="62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COVER LETTER EXAMPLE:</a:t>
            </a:r>
            <a:endParaRPr/>
          </a:p>
        </p:txBody>
      </p:sp>
      <p:sp>
        <p:nvSpPr>
          <p:cNvPr id="147" name="Shape 147"/>
          <p:cNvSpPr txBox="1">
            <a:spLocks noGrp="1"/>
          </p:cNvSpPr>
          <p:nvPr>
            <p:ph type="body" idx="1"/>
          </p:nvPr>
        </p:nvSpPr>
        <p:spPr>
          <a:xfrm>
            <a:off x="311700" y="687875"/>
            <a:ext cx="8520600" cy="38811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sz="1400" b="1" dirty="0" smtClean="0">
                <a:solidFill>
                  <a:srgbClr val="000000"/>
                </a:solidFill>
                <a:latin typeface="Arial"/>
                <a:ea typeface="Arial"/>
                <a:cs typeface="Arial"/>
                <a:sym typeface="Arial"/>
              </a:rPr>
              <a:t>Jane</a:t>
            </a:r>
            <a:r>
              <a:rPr lang="en" sz="1400" b="1" dirty="0" smtClean="0">
                <a:solidFill>
                  <a:srgbClr val="000000"/>
                </a:solidFill>
                <a:latin typeface="Arial"/>
                <a:ea typeface="Arial"/>
                <a:cs typeface="Arial"/>
                <a:sym typeface="Arial"/>
              </a:rPr>
              <a:t> Clark</a:t>
            </a:r>
            <a:endParaRPr sz="1400" b="1" dirty="0">
              <a:solidFill>
                <a:srgbClr val="000000"/>
              </a:solidFill>
              <a:latin typeface="Arial"/>
              <a:ea typeface="Arial"/>
              <a:cs typeface="Arial"/>
              <a:sym typeface="Arial"/>
            </a:endParaRPr>
          </a:p>
          <a:p>
            <a:pPr marL="0" lvl="0" indent="0" algn="ctr" rtl="0">
              <a:spcBef>
                <a:spcPts val="0"/>
              </a:spcBef>
              <a:spcAft>
                <a:spcPts val="0"/>
              </a:spcAft>
              <a:buNone/>
            </a:pPr>
            <a:r>
              <a:rPr lang="en" sz="900" dirty="0" smtClean="0">
                <a:solidFill>
                  <a:srgbClr val="000000"/>
                </a:solidFill>
                <a:latin typeface="Arial"/>
                <a:ea typeface="Arial"/>
                <a:cs typeface="Arial"/>
                <a:sym typeface="Arial"/>
              </a:rPr>
              <a:t>300 </a:t>
            </a:r>
            <a:r>
              <a:rPr lang="en" sz="900" dirty="0">
                <a:solidFill>
                  <a:srgbClr val="000000"/>
                </a:solidFill>
                <a:latin typeface="Arial"/>
                <a:ea typeface="Arial"/>
                <a:cs typeface="Arial"/>
                <a:sym typeface="Arial"/>
              </a:rPr>
              <a:t>S. </a:t>
            </a:r>
            <a:r>
              <a:rPr lang="en-US" sz="900" dirty="0" smtClean="0">
                <a:solidFill>
                  <a:srgbClr val="000000"/>
                </a:solidFill>
                <a:latin typeface="Arial"/>
                <a:ea typeface="Arial"/>
                <a:cs typeface="Arial"/>
                <a:sym typeface="Arial"/>
              </a:rPr>
              <a:t>Hope</a:t>
            </a:r>
            <a:r>
              <a:rPr lang="en" sz="900" dirty="0" smtClean="0">
                <a:solidFill>
                  <a:srgbClr val="000000"/>
                </a:solidFill>
                <a:latin typeface="Arial"/>
                <a:ea typeface="Arial"/>
                <a:cs typeface="Arial"/>
                <a:sym typeface="Arial"/>
              </a:rPr>
              <a:t>, </a:t>
            </a:r>
            <a:r>
              <a:rPr lang="en-US" sz="900" dirty="0" smtClean="0">
                <a:solidFill>
                  <a:srgbClr val="000000"/>
                </a:solidFill>
                <a:latin typeface="Arial"/>
                <a:ea typeface="Arial"/>
                <a:cs typeface="Arial"/>
                <a:sym typeface="Arial"/>
              </a:rPr>
              <a:t>OH</a:t>
            </a:r>
            <a:r>
              <a:rPr lang="en" sz="900" dirty="0" smtClean="0">
                <a:solidFill>
                  <a:srgbClr val="000000"/>
                </a:solidFill>
                <a:latin typeface="Arial"/>
                <a:ea typeface="Arial"/>
                <a:cs typeface="Arial"/>
                <a:sym typeface="Arial"/>
              </a:rPr>
              <a:t> 765-5</a:t>
            </a:r>
            <a:r>
              <a:rPr lang="en-US" sz="900" dirty="0" smtClean="0">
                <a:solidFill>
                  <a:srgbClr val="000000"/>
                </a:solidFill>
                <a:latin typeface="Arial"/>
                <a:ea typeface="Arial"/>
                <a:cs typeface="Arial"/>
                <a:sym typeface="Arial"/>
              </a:rPr>
              <a:t>88-3465</a:t>
            </a:r>
            <a:r>
              <a:rPr lang="en" sz="900" dirty="0" smtClean="0">
                <a:solidFill>
                  <a:srgbClr val="000000"/>
                </a:solidFill>
                <a:latin typeface="Arial"/>
                <a:ea typeface="Arial"/>
                <a:cs typeface="Arial"/>
                <a:sym typeface="Arial"/>
              </a:rPr>
              <a:t> </a:t>
            </a:r>
            <a:r>
              <a:rPr lang="en-US" sz="900" dirty="0" err="1" smtClean="0">
                <a:solidFill>
                  <a:srgbClr val="000000"/>
                </a:solidFill>
                <a:latin typeface="Arial"/>
                <a:ea typeface="Arial"/>
                <a:cs typeface="Arial"/>
                <a:sym typeface="Arial"/>
              </a:rPr>
              <a:t>jclark@university.edu</a:t>
            </a:r>
            <a:endParaRPr sz="900" dirty="0">
              <a:solidFill>
                <a:srgbClr val="000000"/>
              </a:solidFill>
              <a:latin typeface="Arial"/>
              <a:ea typeface="Arial"/>
              <a:cs typeface="Arial"/>
              <a:sym typeface="Arial"/>
            </a:endParaRPr>
          </a:p>
          <a:p>
            <a:pPr marL="0" lvl="0" indent="0" rtl="0">
              <a:spcBef>
                <a:spcPts val="0"/>
              </a:spcBef>
              <a:spcAft>
                <a:spcPts val="0"/>
              </a:spcAft>
              <a:buNone/>
            </a:pPr>
            <a:r>
              <a:rPr lang="en" sz="1100" dirty="0">
                <a:solidFill>
                  <a:srgbClr val="000000"/>
                </a:solidFill>
                <a:latin typeface="Arial"/>
                <a:ea typeface="Arial"/>
                <a:cs typeface="Arial"/>
                <a:sym typeface="Arial"/>
              </a:rPr>
              <a:t>July 29, 2015</a:t>
            </a:r>
            <a:endParaRPr sz="1100" dirty="0">
              <a:solidFill>
                <a:srgbClr val="000000"/>
              </a:solidFill>
              <a:latin typeface="Arial"/>
              <a:ea typeface="Arial"/>
              <a:cs typeface="Arial"/>
              <a:sym typeface="Arial"/>
            </a:endParaRPr>
          </a:p>
          <a:p>
            <a:pPr marL="0" lvl="0" indent="0" rtl="0">
              <a:spcBef>
                <a:spcPts val="0"/>
              </a:spcBef>
              <a:spcAft>
                <a:spcPts val="0"/>
              </a:spcAft>
              <a:buNone/>
            </a:pPr>
            <a:r>
              <a:rPr lang="en" sz="1100" dirty="0">
                <a:solidFill>
                  <a:srgbClr val="000000"/>
                </a:solidFill>
                <a:latin typeface="Arial"/>
                <a:ea typeface="Arial"/>
                <a:cs typeface="Arial"/>
                <a:sym typeface="Arial"/>
              </a:rPr>
              <a:t> </a:t>
            </a:r>
            <a:endParaRPr sz="1100" dirty="0">
              <a:solidFill>
                <a:srgbClr val="000000"/>
              </a:solidFill>
              <a:latin typeface="Arial"/>
              <a:ea typeface="Arial"/>
              <a:cs typeface="Arial"/>
              <a:sym typeface="Arial"/>
            </a:endParaRPr>
          </a:p>
          <a:p>
            <a:pPr marL="0" lvl="0" indent="0" rtl="0">
              <a:spcBef>
                <a:spcPts val="0"/>
              </a:spcBef>
              <a:spcAft>
                <a:spcPts val="0"/>
              </a:spcAft>
              <a:buNone/>
            </a:pPr>
            <a:r>
              <a:rPr lang="en" sz="1100" dirty="0" smtClean="0">
                <a:solidFill>
                  <a:srgbClr val="000000"/>
                </a:solidFill>
                <a:latin typeface="Arial"/>
                <a:ea typeface="Arial"/>
                <a:cs typeface="Arial"/>
                <a:sym typeface="Arial"/>
              </a:rPr>
              <a:t>J</a:t>
            </a:r>
            <a:r>
              <a:rPr lang="en-US" sz="1100" dirty="0" err="1" smtClean="0">
                <a:solidFill>
                  <a:srgbClr val="000000"/>
                </a:solidFill>
                <a:latin typeface="Arial"/>
                <a:ea typeface="Arial"/>
                <a:cs typeface="Arial"/>
                <a:sym typeface="Arial"/>
              </a:rPr>
              <a:t>ohn</a:t>
            </a:r>
            <a:r>
              <a:rPr lang="en-US" sz="1100" dirty="0">
                <a:solidFill>
                  <a:srgbClr val="000000"/>
                </a:solidFill>
                <a:latin typeface="Arial"/>
                <a:ea typeface="Arial"/>
                <a:cs typeface="Arial"/>
                <a:sym typeface="Arial"/>
              </a:rPr>
              <a:t> </a:t>
            </a:r>
            <a:r>
              <a:rPr lang="en-US" sz="1100" dirty="0" smtClean="0">
                <a:solidFill>
                  <a:srgbClr val="000000"/>
                </a:solidFill>
                <a:latin typeface="Arial"/>
                <a:ea typeface="Arial"/>
                <a:cs typeface="Arial"/>
                <a:sym typeface="Arial"/>
              </a:rPr>
              <a:t>Mars</a:t>
            </a:r>
            <a:endParaRPr sz="1100" dirty="0">
              <a:solidFill>
                <a:srgbClr val="000000"/>
              </a:solidFill>
              <a:latin typeface="Arial"/>
              <a:ea typeface="Arial"/>
              <a:cs typeface="Arial"/>
              <a:sym typeface="Arial"/>
            </a:endParaRPr>
          </a:p>
          <a:p>
            <a:pPr marL="0" lvl="0" indent="0" rtl="0">
              <a:spcBef>
                <a:spcPts val="0"/>
              </a:spcBef>
              <a:spcAft>
                <a:spcPts val="0"/>
              </a:spcAft>
              <a:buNone/>
            </a:pPr>
            <a:r>
              <a:rPr lang="en" sz="1100" dirty="0">
                <a:solidFill>
                  <a:srgbClr val="000000"/>
                </a:solidFill>
                <a:latin typeface="Arial"/>
                <a:ea typeface="Arial"/>
                <a:cs typeface="Arial"/>
                <a:sym typeface="Arial"/>
              </a:rPr>
              <a:t>Principal</a:t>
            </a:r>
            <a:endParaRPr sz="1100" dirty="0">
              <a:solidFill>
                <a:srgbClr val="000000"/>
              </a:solidFill>
              <a:latin typeface="Arial"/>
              <a:ea typeface="Arial"/>
              <a:cs typeface="Arial"/>
              <a:sym typeface="Arial"/>
            </a:endParaRPr>
          </a:p>
          <a:p>
            <a:pPr marL="0" lvl="0" indent="0" rtl="0">
              <a:spcBef>
                <a:spcPts val="0"/>
              </a:spcBef>
              <a:spcAft>
                <a:spcPts val="0"/>
              </a:spcAft>
              <a:buNone/>
            </a:pPr>
            <a:r>
              <a:rPr lang="en-US" sz="1100" dirty="0" smtClean="0">
                <a:solidFill>
                  <a:srgbClr val="000000"/>
                </a:solidFill>
                <a:latin typeface="Arial"/>
                <a:ea typeface="Arial"/>
                <a:cs typeface="Arial"/>
                <a:sym typeface="Arial"/>
              </a:rPr>
              <a:t>Flat Rock </a:t>
            </a:r>
            <a:r>
              <a:rPr lang="en" sz="1100" dirty="0" smtClean="0">
                <a:solidFill>
                  <a:srgbClr val="000000"/>
                </a:solidFill>
                <a:latin typeface="Arial"/>
                <a:ea typeface="Arial"/>
                <a:cs typeface="Arial"/>
                <a:sym typeface="Arial"/>
              </a:rPr>
              <a:t>School </a:t>
            </a:r>
            <a:r>
              <a:rPr lang="en" sz="1100" dirty="0">
                <a:solidFill>
                  <a:srgbClr val="000000"/>
                </a:solidFill>
                <a:latin typeface="Arial"/>
                <a:ea typeface="Arial"/>
                <a:cs typeface="Arial"/>
                <a:sym typeface="Arial"/>
              </a:rPr>
              <a:t>Corporation</a:t>
            </a:r>
            <a:endParaRPr sz="1100" dirty="0">
              <a:solidFill>
                <a:srgbClr val="000000"/>
              </a:solidFill>
              <a:latin typeface="Arial"/>
              <a:ea typeface="Arial"/>
              <a:cs typeface="Arial"/>
              <a:sym typeface="Arial"/>
            </a:endParaRPr>
          </a:p>
          <a:p>
            <a:pPr marL="0" lvl="0" indent="0" rtl="0">
              <a:spcBef>
                <a:spcPts val="0"/>
              </a:spcBef>
              <a:spcAft>
                <a:spcPts val="0"/>
              </a:spcAft>
              <a:buNone/>
            </a:pPr>
            <a:r>
              <a:rPr lang="en-US" sz="1100" dirty="0" smtClean="0">
                <a:solidFill>
                  <a:srgbClr val="000000"/>
                </a:solidFill>
                <a:latin typeface="Arial"/>
                <a:ea typeface="Arial"/>
                <a:cs typeface="Arial"/>
                <a:sym typeface="Arial"/>
              </a:rPr>
              <a:t>4445</a:t>
            </a:r>
            <a:r>
              <a:rPr lang="en" sz="1100" dirty="0" smtClean="0">
                <a:solidFill>
                  <a:srgbClr val="000000"/>
                </a:solidFill>
                <a:latin typeface="Arial"/>
                <a:ea typeface="Arial"/>
                <a:cs typeface="Arial"/>
                <a:sym typeface="Arial"/>
              </a:rPr>
              <a:t> </a:t>
            </a:r>
            <a:r>
              <a:rPr lang="en" sz="1100" dirty="0">
                <a:solidFill>
                  <a:srgbClr val="000000"/>
                </a:solidFill>
                <a:latin typeface="Arial"/>
                <a:ea typeface="Arial"/>
                <a:cs typeface="Arial"/>
                <a:sym typeface="Arial"/>
              </a:rPr>
              <a:t>N. State Road </a:t>
            </a:r>
            <a:r>
              <a:rPr lang="en-US" sz="1100" dirty="0" smtClean="0">
                <a:solidFill>
                  <a:srgbClr val="000000"/>
                </a:solidFill>
                <a:latin typeface="Arial"/>
                <a:ea typeface="Arial"/>
                <a:cs typeface="Arial"/>
                <a:sym typeface="Arial"/>
              </a:rPr>
              <a:t>11</a:t>
            </a:r>
            <a:endParaRPr sz="1100" dirty="0">
              <a:solidFill>
                <a:srgbClr val="000000"/>
              </a:solidFill>
              <a:latin typeface="Arial"/>
              <a:ea typeface="Arial"/>
              <a:cs typeface="Arial"/>
              <a:sym typeface="Arial"/>
            </a:endParaRPr>
          </a:p>
          <a:p>
            <a:pPr marL="0" lvl="0" indent="0" rtl="0">
              <a:spcBef>
                <a:spcPts val="0"/>
              </a:spcBef>
              <a:spcAft>
                <a:spcPts val="0"/>
              </a:spcAft>
              <a:buNone/>
            </a:pPr>
            <a:r>
              <a:rPr lang="en" sz="1100" dirty="0">
                <a:solidFill>
                  <a:srgbClr val="000000"/>
                </a:solidFill>
                <a:latin typeface="Arial"/>
                <a:ea typeface="Arial"/>
                <a:cs typeface="Arial"/>
                <a:sym typeface="Arial"/>
              </a:rPr>
              <a:t>Hope, </a:t>
            </a:r>
            <a:r>
              <a:rPr lang="en-US" sz="1100" dirty="0" smtClean="0">
                <a:solidFill>
                  <a:srgbClr val="000000"/>
                </a:solidFill>
                <a:latin typeface="Arial"/>
                <a:ea typeface="Arial"/>
                <a:cs typeface="Arial"/>
                <a:sym typeface="Arial"/>
              </a:rPr>
              <a:t>OH</a:t>
            </a:r>
            <a:r>
              <a:rPr lang="en" sz="1100" dirty="0" smtClean="0">
                <a:solidFill>
                  <a:srgbClr val="000000"/>
                </a:solidFill>
                <a:latin typeface="Arial"/>
                <a:ea typeface="Arial"/>
                <a:cs typeface="Arial"/>
                <a:sym typeface="Arial"/>
              </a:rPr>
              <a:t> </a:t>
            </a:r>
            <a:r>
              <a:rPr lang="en" sz="1100" dirty="0">
                <a:solidFill>
                  <a:srgbClr val="000000"/>
                </a:solidFill>
                <a:latin typeface="Arial"/>
                <a:ea typeface="Arial"/>
                <a:cs typeface="Arial"/>
                <a:sym typeface="Arial"/>
              </a:rPr>
              <a:t>47246</a:t>
            </a:r>
            <a:endParaRPr sz="1100" dirty="0">
              <a:solidFill>
                <a:srgbClr val="000000"/>
              </a:solidFill>
              <a:latin typeface="Arial"/>
              <a:ea typeface="Arial"/>
              <a:cs typeface="Arial"/>
              <a:sym typeface="Arial"/>
            </a:endParaRPr>
          </a:p>
          <a:p>
            <a:pPr marL="0" lvl="0" indent="0" rtl="0">
              <a:spcBef>
                <a:spcPts val="0"/>
              </a:spcBef>
              <a:spcAft>
                <a:spcPts val="0"/>
              </a:spcAft>
              <a:buNone/>
            </a:pPr>
            <a:endParaRPr sz="1100" dirty="0">
              <a:solidFill>
                <a:srgbClr val="000000"/>
              </a:solidFill>
              <a:latin typeface="Arial"/>
              <a:ea typeface="Arial"/>
              <a:cs typeface="Arial"/>
              <a:sym typeface="Arial"/>
            </a:endParaRPr>
          </a:p>
          <a:p>
            <a:pPr marL="0" lvl="0" indent="0" rtl="0">
              <a:spcBef>
                <a:spcPts val="0"/>
              </a:spcBef>
              <a:spcAft>
                <a:spcPts val="0"/>
              </a:spcAft>
              <a:buNone/>
            </a:pPr>
            <a:r>
              <a:rPr lang="en" dirty="0"/>
              <a:t>Dear Mr</a:t>
            </a:r>
            <a:r>
              <a:rPr lang="en" dirty="0" smtClean="0"/>
              <a:t>.</a:t>
            </a:r>
            <a:r>
              <a:rPr lang="en-US" dirty="0" smtClean="0"/>
              <a:t> Mars</a:t>
            </a:r>
            <a:r>
              <a:rPr lang="en" dirty="0" smtClean="0"/>
              <a:t>:</a:t>
            </a:r>
            <a:endParaRPr dirty="0"/>
          </a:p>
          <a:p>
            <a:pPr marL="0" lvl="0" indent="0" rtl="0">
              <a:spcBef>
                <a:spcPts val="0"/>
              </a:spcBef>
              <a:spcAft>
                <a:spcPts val="0"/>
              </a:spcAft>
              <a:buNone/>
            </a:pPr>
            <a:r>
              <a:rPr lang="en" dirty="0"/>
              <a:t>I am writing in reference to the position of Spanish teacher, which I learned by the referral of an alumnus of Hauser High School.  With my education and background, I know that I would make an excellent addition to your staff and the Hope community as a Spanish teacher. </a:t>
            </a:r>
            <a:endParaRPr dirty="0"/>
          </a:p>
          <a:p>
            <a:pPr marL="0" lvl="0" indent="0">
              <a:spcBef>
                <a:spcPts val="0"/>
              </a:spcBef>
              <a:spcAft>
                <a:spcPts val="1600"/>
              </a:spcAft>
              <a:buNone/>
            </a:pP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311700" y="97100"/>
            <a:ext cx="8520600" cy="62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COVER LETTER EXAMPLE (Cont’d.)</a:t>
            </a:r>
            <a:endParaRPr/>
          </a:p>
        </p:txBody>
      </p:sp>
      <p:sp>
        <p:nvSpPr>
          <p:cNvPr id="153" name="Shape 153"/>
          <p:cNvSpPr txBox="1">
            <a:spLocks noGrp="1"/>
          </p:cNvSpPr>
          <p:nvPr>
            <p:ph type="body" idx="1"/>
          </p:nvPr>
        </p:nvSpPr>
        <p:spPr>
          <a:xfrm>
            <a:off x="311700" y="723200"/>
            <a:ext cx="8520600" cy="3845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dirty="0"/>
              <a:t>While I pursued my Bachelor’s degree at IU Bloomington, I was fortunate enough to be able to study abroad in Madrid, Spain for 10 months.  During this time, I developed a solid foundation of the Spanish language and culture.  I also worked as an English as a Second Language tutor for a variety of students in both group and individual lessons.  From this experience I learned how to assess students’ skills and create lesson plans that improved their areas of weakness.  I also discovered the passion that I have for helping students achieve their goals and the joy of teaching as a creative outlet.  I used my creativity by developing techniques of keeping my students engaged in lessons.  I achieved this by giving the lessons a cultural context with the use of news articles or videos.  I wanted my students to learn about the culture behind the language, which made our lessons about grammar and vocabulary more relevant.  When I returned to the U.S. I continued to develop these skills in my volunteer work as an ESL tutor for an adult education program. </a:t>
            </a:r>
            <a:endParaRPr dirty="0"/>
          </a:p>
          <a:p>
            <a:pPr marL="0" lvl="0" indent="0">
              <a:spcBef>
                <a:spcPts val="0"/>
              </a:spcBef>
              <a:spcAft>
                <a:spcPts val="1600"/>
              </a:spcAft>
              <a:buNone/>
            </a:pPr>
            <a:endParaRP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311700" y="61800"/>
            <a:ext cx="8520600" cy="62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COVER LETTER EXAMPLE (Cont’d.)</a:t>
            </a:r>
            <a:endParaRPr/>
          </a:p>
        </p:txBody>
      </p:sp>
      <p:sp>
        <p:nvSpPr>
          <p:cNvPr id="159" name="Shape 159"/>
          <p:cNvSpPr txBox="1">
            <a:spLocks noGrp="1"/>
          </p:cNvSpPr>
          <p:nvPr>
            <p:ph type="body" idx="1"/>
          </p:nvPr>
        </p:nvSpPr>
        <p:spPr>
          <a:xfrm>
            <a:off x="129475" y="529650"/>
            <a:ext cx="8933400" cy="44610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dirty="0"/>
              <a:t>Being an educator also means being a member of the community.  As your website says, it does take a community to raise a child and teachers have the responsibility of being a role model.  Being from a small town myself, I understand the impact a teacher has on their students when he/she gives back to the community.  Throughout my life I have given back to my community volunteering in clothing cupboards and even writing grants to help fund nonprofit organizations.  I am eager to share this enthusiasm with my students and the town of Hope.</a:t>
            </a:r>
            <a:endParaRPr dirty="0"/>
          </a:p>
          <a:p>
            <a:pPr marL="0" lvl="0" indent="0" rtl="0">
              <a:spcBef>
                <a:spcPts val="0"/>
              </a:spcBef>
              <a:spcAft>
                <a:spcPts val="0"/>
              </a:spcAft>
              <a:buNone/>
            </a:pPr>
            <a:endParaRPr dirty="0"/>
          </a:p>
          <a:p>
            <a:pPr marL="0" indent="0">
              <a:buNone/>
            </a:pPr>
            <a:r>
              <a:rPr lang="en" dirty="0" smtClean="0"/>
              <a:t>Thank you for the opportunity to meet with you and learn more about Hauser High School.  If you have any further questions, please contact me by phone </a:t>
            </a:r>
            <a:r>
              <a:rPr lang="en" dirty="0" smtClean="0"/>
              <a:t>765-588-3465 or </a:t>
            </a:r>
            <a:r>
              <a:rPr lang="en" dirty="0" smtClean="0"/>
              <a:t>by email </a:t>
            </a:r>
            <a:r>
              <a:rPr lang="en-US" dirty="0" err="1" smtClean="0"/>
              <a:t>jclark@university.edu</a:t>
            </a:r>
            <a:endParaRPr dirty="0" smtClean="0"/>
          </a:p>
          <a:p>
            <a:pPr marL="0" lvl="0" indent="0" rtl="0">
              <a:spcBef>
                <a:spcPts val="0"/>
              </a:spcBef>
              <a:spcAft>
                <a:spcPts val="0"/>
              </a:spcAft>
              <a:buNone/>
            </a:pPr>
            <a:r>
              <a:rPr lang="en" dirty="0" smtClean="0"/>
              <a:t> </a:t>
            </a:r>
            <a:endParaRPr dirty="0"/>
          </a:p>
          <a:p>
            <a:pPr marL="0" lvl="0" indent="0" rtl="0">
              <a:spcBef>
                <a:spcPts val="0"/>
              </a:spcBef>
              <a:spcAft>
                <a:spcPts val="0"/>
              </a:spcAft>
              <a:buNone/>
            </a:pPr>
            <a:r>
              <a:rPr lang="en" dirty="0"/>
              <a:t>Sincerely,</a:t>
            </a:r>
            <a:endParaRPr dirty="0"/>
          </a:p>
          <a:p>
            <a:pPr marL="0" lvl="0" indent="0" rtl="0">
              <a:spcBef>
                <a:spcPts val="0"/>
              </a:spcBef>
              <a:spcAft>
                <a:spcPts val="0"/>
              </a:spcAft>
              <a:buNone/>
            </a:pPr>
            <a:r>
              <a:rPr lang="en-US" dirty="0" smtClean="0"/>
              <a:t>Jane Clark</a:t>
            </a:r>
            <a:endParaRPr dirty="0"/>
          </a:p>
          <a:p>
            <a:pPr marL="0" lvl="0" indent="0">
              <a:spcBef>
                <a:spcPts val="0"/>
              </a:spcBef>
              <a:spcAft>
                <a:spcPts val="0"/>
              </a:spcAft>
              <a:buNone/>
            </a:pPr>
            <a:endParaRPr dirty="0"/>
          </a:p>
          <a:p>
            <a:pPr marL="0" lvl="0" indent="0">
              <a:spcBef>
                <a:spcPts val="1600"/>
              </a:spcBef>
              <a:spcAft>
                <a:spcPts val="1600"/>
              </a:spcAft>
              <a:buNone/>
            </a:pPr>
            <a:endParaRP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Shape 164"/>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DO NOW: WRITE YOUR OWN COVER LETTER!</a:t>
            </a:r>
            <a:endParaRPr/>
          </a:p>
        </p:txBody>
      </p:sp>
      <p:sp>
        <p:nvSpPr>
          <p:cNvPr id="165" name="Shape 165"/>
          <p:cNvSpPr txBox="1">
            <a:spLocks noGrp="1"/>
          </p:cNvSpPr>
          <p:nvPr>
            <p:ph type="body" idx="1"/>
          </p:nvPr>
        </p:nvSpPr>
        <p:spPr>
          <a:xfrm>
            <a:off x="311700" y="1412400"/>
            <a:ext cx="8520600" cy="35310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Write a cover letter to the admissions office of the British Council/Fulbright Program/job of your choice. Be sure to include the following:</a:t>
            </a:r>
            <a:endParaRPr/>
          </a:p>
          <a:p>
            <a:pPr marL="457200" lvl="0" indent="-342900" rtl="0">
              <a:spcBef>
                <a:spcPts val="1600"/>
              </a:spcBef>
              <a:spcAft>
                <a:spcPts val="0"/>
              </a:spcAft>
              <a:buSzPts val="1800"/>
              <a:buChar char="●"/>
            </a:pPr>
            <a:r>
              <a:rPr lang="en"/>
              <a:t>Introduction of who you are</a:t>
            </a:r>
            <a:endParaRPr/>
          </a:p>
          <a:p>
            <a:pPr marL="457200" lvl="0" indent="-342900" rtl="0">
              <a:spcBef>
                <a:spcPts val="0"/>
              </a:spcBef>
              <a:spcAft>
                <a:spcPts val="0"/>
              </a:spcAft>
              <a:buSzPts val="1800"/>
              <a:buChar char="●"/>
            </a:pPr>
            <a:r>
              <a:rPr lang="en"/>
              <a:t>Why you’re interested in the position</a:t>
            </a:r>
            <a:endParaRPr/>
          </a:p>
          <a:p>
            <a:pPr marL="457200" lvl="0" indent="-342900" rtl="0">
              <a:spcBef>
                <a:spcPts val="0"/>
              </a:spcBef>
              <a:spcAft>
                <a:spcPts val="0"/>
              </a:spcAft>
              <a:buSzPts val="1800"/>
              <a:buChar char="●"/>
            </a:pPr>
            <a:r>
              <a:rPr lang="en"/>
              <a:t>Why you would be a good fit for the job</a:t>
            </a:r>
            <a:endParaRPr/>
          </a:p>
          <a:p>
            <a:pPr marL="914400" lvl="1" indent="-317500" rtl="0">
              <a:spcBef>
                <a:spcPts val="0"/>
              </a:spcBef>
              <a:spcAft>
                <a:spcPts val="0"/>
              </a:spcAft>
              <a:buSzPts val="1400"/>
              <a:buChar char="○"/>
            </a:pPr>
            <a:r>
              <a:rPr lang="en"/>
              <a:t>What experience you have</a:t>
            </a:r>
            <a:endParaRPr/>
          </a:p>
          <a:p>
            <a:pPr marL="914400" lvl="1" indent="-317500" rtl="0">
              <a:spcBef>
                <a:spcPts val="0"/>
              </a:spcBef>
              <a:spcAft>
                <a:spcPts val="0"/>
              </a:spcAft>
              <a:buSzPts val="1400"/>
              <a:buChar char="○"/>
            </a:pPr>
            <a:r>
              <a:rPr lang="en"/>
              <a:t>What personal characteristics you have</a:t>
            </a:r>
            <a:endParaRPr/>
          </a:p>
          <a:p>
            <a:pPr marL="457200" lvl="0" indent="-342900" rtl="0">
              <a:spcBef>
                <a:spcPts val="0"/>
              </a:spcBef>
              <a:spcAft>
                <a:spcPts val="0"/>
              </a:spcAft>
              <a:buSzPts val="1800"/>
              <a:buChar char="●"/>
            </a:pPr>
            <a:r>
              <a:rPr lang="en"/>
              <a:t>How you would benefit the company/organization/program/university</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Shape 170"/>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solidFill>
                  <a:schemeClr val="accent5"/>
                </a:solidFill>
              </a:rPr>
              <a:t>WHAT IS A PERSONAL STATEMENT?</a:t>
            </a:r>
            <a:endParaRPr>
              <a:solidFill>
                <a:schemeClr val="accent5"/>
              </a:solidFill>
            </a:endParaRPr>
          </a:p>
        </p:txBody>
      </p:sp>
      <p:sp>
        <p:nvSpPr>
          <p:cNvPr id="171" name="Shape 17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The good thing about personal statements is that there’s generally a prompt to guide you.</a:t>
            </a:r>
            <a:endParaRPr/>
          </a:p>
          <a:p>
            <a:pPr marL="457200" lvl="0" indent="-342900" rtl="0">
              <a:spcBef>
                <a:spcPts val="0"/>
              </a:spcBef>
              <a:spcAft>
                <a:spcPts val="0"/>
              </a:spcAft>
              <a:buSzPts val="1800"/>
              <a:buChar char="-"/>
            </a:pPr>
            <a:r>
              <a:rPr lang="en"/>
              <a:t>Sometimes they’re called “Statements of Purpose”</a:t>
            </a:r>
            <a:endParaRPr/>
          </a:p>
          <a:p>
            <a:pPr marL="457200" lvl="0" indent="-342900" rtl="0">
              <a:spcBef>
                <a:spcPts val="0"/>
              </a:spcBef>
              <a:spcAft>
                <a:spcPts val="0"/>
              </a:spcAft>
              <a:buSzPts val="1800"/>
              <a:buChar char="-"/>
            </a:pPr>
            <a:r>
              <a:rPr lang="en"/>
              <a:t>Like the cover letter, the personal statement is your opportunity to sell yourself and make you stand out</a:t>
            </a:r>
            <a:endParaRPr/>
          </a:p>
          <a:p>
            <a:pPr marL="457200" lvl="0" indent="-342900">
              <a:spcBef>
                <a:spcPts val="0"/>
              </a:spcBef>
              <a:spcAft>
                <a:spcPts val="0"/>
              </a:spcAft>
              <a:buSzPts val="1800"/>
              <a:buChar char="-"/>
            </a:pPr>
            <a:endParaRPr/>
          </a:p>
          <a:p>
            <a:pPr marL="0" lvl="0" indent="0">
              <a:spcBef>
                <a:spcPts val="1600"/>
              </a:spcBef>
              <a:spcAft>
                <a:spcPts val="16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WHAT’S THE DIFFERENCE?</a:t>
            </a:r>
            <a:endParaRPr/>
          </a:p>
        </p:txBody>
      </p:sp>
      <p:sp>
        <p:nvSpPr>
          <p:cNvPr id="65" name="Shape 6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 </a:t>
            </a:r>
            <a:r>
              <a:rPr lang="en" b="1"/>
              <a:t>cover letter</a:t>
            </a:r>
            <a:r>
              <a:rPr lang="en"/>
              <a:t> is a letter of introduction that accompanies your resume or CV that you send off in a job application.</a:t>
            </a:r>
            <a:endParaRPr/>
          </a:p>
          <a:p>
            <a:pPr marL="0" lvl="0" indent="0">
              <a:spcBef>
                <a:spcPts val="1600"/>
              </a:spcBef>
              <a:spcAft>
                <a:spcPts val="0"/>
              </a:spcAft>
              <a:buNone/>
            </a:pPr>
            <a:r>
              <a:rPr lang="en"/>
              <a:t>A </a:t>
            </a:r>
            <a:r>
              <a:rPr lang="en" b="1"/>
              <a:t>personal statement</a:t>
            </a:r>
            <a:r>
              <a:rPr lang="en"/>
              <a:t> does the same job but tends to be for more academic purposes, i.e for university or scholarship applications.</a:t>
            </a:r>
            <a:endParaRPr/>
          </a:p>
          <a:p>
            <a:pPr marL="0" lvl="0" indent="0">
              <a:spcBef>
                <a:spcPts val="1600"/>
              </a:spcBef>
              <a:spcAft>
                <a:spcPts val="1600"/>
              </a:spcAft>
              <a:buNone/>
            </a:pPr>
            <a:r>
              <a:rPr lang="en"/>
              <a:t>They are an opportunity for you to explain in less than one page your main skills, why you want the job or scholarship, and why you would excel in the position (i.e why the person reading the cover letter/personal statement should choose you).</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0" y="391350"/>
            <a:ext cx="9144000" cy="62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2800">
                <a:solidFill>
                  <a:schemeClr val="accent5"/>
                </a:solidFill>
              </a:rPr>
              <a:t>QUESTIONS TO ASK YOURSELF BEFORE WRITING:</a:t>
            </a:r>
            <a:endParaRPr sz="2800">
              <a:solidFill>
                <a:schemeClr val="accent5"/>
              </a:solidFill>
            </a:endParaRPr>
          </a:p>
        </p:txBody>
      </p:sp>
      <p:sp>
        <p:nvSpPr>
          <p:cNvPr id="177" name="Shape 177"/>
          <p:cNvSpPr txBox="1">
            <a:spLocks noGrp="1"/>
          </p:cNvSpPr>
          <p:nvPr>
            <p:ph type="body" idx="1"/>
          </p:nvPr>
        </p:nvSpPr>
        <p:spPr>
          <a:xfrm>
            <a:off x="311700" y="1177000"/>
            <a:ext cx="8520600" cy="2766000"/>
          </a:xfrm>
          <a:prstGeom prst="rect">
            <a:avLst/>
          </a:prstGeom>
        </p:spPr>
        <p:txBody>
          <a:bodyPr spcFirstLastPara="1" wrap="square" lIns="91425" tIns="91425" rIns="91425" bIns="91425" anchor="t" anchorCtr="0">
            <a:noAutofit/>
          </a:bodyPr>
          <a:lstStyle/>
          <a:p>
            <a:pPr marL="457200" lvl="0" indent="-330200" rtl="0">
              <a:lnSpc>
                <a:spcPct val="150000"/>
              </a:lnSpc>
              <a:spcBef>
                <a:spcPts val="0"/>
              </a:spcBef>
              <a:spcAft>
                <a:spcPts val="0"/>
              </a:spcAft>
              <a:buSzPts val="1600"/>
              <a:buChar char="●"/>
            </a:pPr>
            <a:r>
              <a:rPr lang="en" sz="1600"/>
              <a:t>What's special, unique, distinctive, and/or impressive about you?</a:t>
            </a:r>
            <a:endParaRPr sz="1600"/>
          </a:p>
          <a:p>
            <a:pPr marL="457200" lvl="0" indent="-330200">
              <a:lnSpc>
                <a:spcPct val="150000"/>
              </a:lnSpc>
              <a:spcBef>
                <a:spcPts val="0"/>
              </a:spcBef>
              <a:spcAft>
                <a:spcPts val="0"/>
              </a:spcAft>
              <a:buSzPts val="1600"/>
              <a:buChar char="●"/>
            </a:pPr>
            <a:r>
              <a:rPr lang="en" sz="1600"/>
              <a:t>When did you become interested in this field?</a:t>
            </a:r>
            <a:endParaRPr sz="1600"/>
          </a:p>
          <a:p>
            <a:pPr marL="457200" lvl="0" indent="-330200" rtl="0">
              <a:lnSpc>
                <a:spcPct val="150000"/>
              </a:lnSpc>
              <a:spcBef>
                <a:spcPts val="0"/>
              </a:spcBef>
              <a:spcAft>
                <a:spcPts val="0"/>
              </a:spcAft>
              <a:buSzPts val="1600"/>
              <a:buChar char="●"/>
            </a:pPr>
            <a:r>
              <a:rPr lang="en" sz="1600"/>
              <a:t>What has reinforced your conviction that you are well suited to this field?</a:t>
            </a:r>
            <a:endParaRPr sz="1600"/>
          </a:p>
          <a:p>
            <a:pPr marL="457200" lvl="0" indent="-330200" rtl="0">
              <a:lnSpc>
                <a:spcPct val="150000"/>
              </a:lnSpc>
              <a:spcBef>
                <a:spcPts val="0"/>
              </a:spcBef>
              <a:spcAft>
                <a:spcPts val="0"/>
              </a:spcAft>
              <a:buSzPts val="1600"/>
              <a:buChar char="●"/>
            </a:pPr>
            <a:r>
              <a:rPr lang="en" sz="1600"/>
              <a:t>What personal characteristics and skills do you possess?</a:t>
            </a:r>
            <a:endParaRPr sz="1600"/>
          </a:p>
          <a:p>
            <a:pPr marL="457200" lvl="0" indent="-330200" rtl="0">
              <a:lnSpc>
                <a:spcPct val="150000"/>
              </a:lnSpc>
              <a:spcBef>
                <a:spcPts val="0"/>
              </a:spcBef>
              <a:spcAft>
                <a:spcPts val="0"/>
              </a:spcAft>
              <a:buSzPts val="1600"/>
              <a:buChar char="●"/>
            </a:pPr>
            <a:r>
              <a:rPr lang="en" sz="1600"/>
              <a:t>Why might you be a stronger candidate than other applicants?</a:t>
            </a:r>
            <a:endParaRPr sz="16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Shape 182"/>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solidFill>
                  <a:schemeClr val="accent5"/>
                </a:solidFill>
              </a:rPr>
              <a:t>GUIDE TO WRITING A PERSONAL STATEMENT</a:t>
            </a:r>
            <a:endParaRPr>
              <a:solidFill>
                <a:schemeClr val="accent5"/>
              </a:solidFill>
            </a:endParaRPr>
          </a:p>
        </p:txBody>
      </p:sp>
      <p:sp>
        <p:nvSpPr>
          <p:cNvPr id="183" name="Shape 183"/>
          <p:cNvSpPr txBox="1">
            <a:spLocks noGrp="1"/>
          </p:cNvSpPr>
          <p:nvPr>
            <p:ph type="body" idx="1"/>
          </p:nvPr>
        </p:nvSpPr>
        <p:spPr>
          <a:xfrm>
            <a:off x="311700" y="1498500"/>
            <a:ext cx="8520600" cy="30705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u="sng">
                <a:solidFill>
                  <a:schemeClr val="hlink"/>
                </a:solidFill>
                <a:hlinkClick r:id="rId3"/>
              </a:rPr>
              <a:t>https://www.prospects.ac.uk/postgraduate-study/masters-degrees/personal-statements-for-postgraduate-applications</a:t>
            </a:r>
            <a:endParaRPr/>
          </a:p>
          <a:p>
            <a:pPr marL="0" lvl="0" indent="0">
              <a:spcBef>
                <a:spcPts val="1600"/>
              </a:spcBef>
              <a:spcAft>
                <a:spcPts val="0"/>
              </a:spcAft>
              <a:buNone/>
            </a:pPr>
            <a:r>
              <a:rPr lang="en"/>
              <a:t>Length depends on the university, but the personal statement should generally be between 300 and 500 words.</a:t>
            </a:r>
            <a:endParaRPr/>
          </a:p>
          <a:p>
            <a:pPr marL="0" lvl="0" indent="0">
              <a:spcBef>
                <a:spcPts val="1600"/>
              </a:spcBef>
              <a:spcAft>
                <a:spcPts val="0"/>
              </a:spcAft>
              <a:buNone/>
            </a:pPr>
            <a:r>
              <a:rPr lang="en"/>
              <a:t>You should include your reasons for applying and why you deserve a place above the other candidates, your goals, your preparation, and your skillset.</a:t>
            </a:r>
            <a:endParaRPr/>
          </a:p>
          <a:p>
            <a:pPr marL="0" lvl="0" indent="0">
              <a:spcBef>
                <a:spcPts val="1600"/>
              </a:spcBef>
              <a:spcAft>
                <a:spcPts val="0"/>
              </a:spcAft>
              <a:buNone/>
            </a:pPr>
            <a:endParaRPr/>
          </a:p>
          <a:p>
            <a:pPr marL="0" lvl="0" indent="0">
              <a:spcBef>
                <a:spcPts val="1600"/>
              </a:spcBef>
              <a:spcAft>
                <a:spcPts val="1600"/>
              </a:spcAft>
              <a:buNone/>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Shape 188"/>
          <p:cNvSpPr txBox="1">
            <a:spLocks noGrp="1"/>
          </p:cNvSpPr>
          <p:nvPr>
            <p:ph type="body" idx="1"/>
          </p:nvPr>
        </p:nvSpPr>
        <p:spPr>
          <a:xfrm>
            <a:off x="311700" y="353175"/>
            <a:ext cx="8520600" cy="4215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REASONS FOR APPLYING AND WHY YOU DESERVE A PLACE ABOVE OTHER CANDIDATES. This includes your academic interests, career goals, and which aspects of the course you find most appealing, such as modules or work experience opportunities.</a:t>
            </a:r>
            <a:endParaRPr/>
          </a:p>
          <a:p>
            <a:pPr marL="0" lvl="0" indent="0">
              <a:spcBef>
                <a:spcPts val="1600"/>
              </a:spcBef>
              <a:spcAft>
                <a:spcPts val="0"/>
              </a:spcAft>
              <a:buNone/>
            </a:pPr>
            <a:r>
              <a:rPr lang="en"/>
              <a:t>YOUR GOALS. Consider your short-term course aims and long-term career ambitions.</a:t>
            </a:r>
            <a:endParaRPr/>
          </a:p>
          <a:p>
            <a:pPr marL="0" lvl="0" indent="0">
              <a:spcBef>
                <a:spcPts val="1600"/>
              </a:spcBef>
              <a:spcAft>
                <a:spcPts val="0"/>
              </a:spcAft>
              <a:buNone/>
            </a:pPr>
            <a:r>
              <a:rPr lang="en"/>
              <a:t>YOUR PREPARATION. How has undergraduate study prepared you?</a:t>
            </a:r>
            <a:endParaRPr/>
          </a:p>
          <a:p>
            <a:pPr marL="0" lvl="0" indent="0">
              <a:spcBef>
                <a:spcPts val="1600"/>
              </a:spcBef>
              <a:spcAft>
                <a:spcPts val="1600"/>
              </a:spcAft>
              <a:buNone/>
            </a:pPr>
            <a:r>
              <a:rPr lang="en"/>
              <a:t>YOUR SKILLSET. You can discuss your grades,  awards, placements, and other key skills such as organisation, communication, and critical thinking.</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Shape 193"/>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solidFill>
                  <a:schemeClr val="accent5"/>
                </a:solidFill>
              </a:rPr>
              <a:t>GENERAL ADVICE:</a:t>
            </a:r>
            <a:endParaRPr>
              <a:solidFill>
                <a:schemeClr val="accent5"/>
              </a:solidFill>
            </a:endParaRPr>
          </a:p>
        </p:txBody>
      </p:sp>
      <p:sp>
        <p:nvSpPr>
          <p:cNvPr id="194" name="Shape 19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Answer the questions that are asked</a:t>
            </a:r>
            <a:endParaRPr/>
          </a:p>
          <a:p>
            <a:pPr marL="457200" lvl="0" indent="-342900" rtl="0">
              <a:spcBef>
                <a:spcPts val="0"/>
              </a:spcBef>
              <a:spcAft>
                <a:spcPts val="0"/>
              </a:spcAft>
              <a:buSzPts val="1800"/>
              <a:buChar char="●"/>
            </a:pPr>
            <a:r>
              <a:rPr lang="en"/>
              <a:t>Tell a story</a:t>
            </a:r>
            <a:endParaRPr/>
          </a:p>
          <a:p>
            <a:pPr marL="457200" lvl="0" indent="-342900" rtl="0">
              <a:spcBef>
                <a:spcPts val="0"/>
              </a:spcBef>
              <a:spcAft>
                <a:spcPts val="0"/>
              </a:spcAft>
              <a:buSzPts val="1800"/>
              <a:buChar char="●"/>
            </a:pPr>
            <a:r>
              <a:rPr lang="en"/>
              <a:t>Be specific</a:t>
            </a:r>
            <a:endParaRPr/>
          </a:p>
          <a:p>
            <a:pPr marL="457200" lvl="0" indent="-342900" rtl="0">
              <a:spcBef>
                <a:spcPts val="0"/>
              </a:spcBef>
              <a:spcAft>
                <a:spcPts val="0"/>
              </a:spcAft>
              <a:buSzPts val="1800"/>
              <a:buChar char="●"/>
            </a:pPr>
            <a:r>
              <a:rPr lang="en"/>
              <a:t>Find an angle</a:t>
            </a:r>
            <a:endParaRPr/>
          </a:p>
          <a:p>
            <a:pPr marL="457200" lvl="0" indent="-342900" rtl="0">
              <a:spcBef>
                <a:spcPts val="0"/>
              </a:spcBef>
              <a:spcAft>
                <a:spcPts val="0"/>
              </a:spcAft>
              <a:buSzPts val="1800"/>
              <a:buChar char="●"/>
            </a:pPr>
            <a:r>
              <a:rPr lang="en"/>
              <a:t>Concentrate on your opening paragraph</a:t>
            </a:r>
            <a:endParaRPr/>
          </a:p>
          <a:p>
            <a:pPr marL="457200" lvl="0" indent="-342900" rtl="0">
              <a:spcBef>
                <a:spcPts val="0"/>
              </a:spcBef>
              <a:spcAft>
                <a:spcPts val="0"/>
              </a:spcAft>
              <a:buSzPts val="1800"/>
              <a:buChar char="●"/>
            </a:pPr>
            <a:r>
              <a:rPr lang="en"/>
              <a:t>Tell what you know</a:t>
            </a:r>
            <a:endParaRPr/>
          </a:p>
          <a:p>
            <a:pPr marL="457200" lvl="0" indent="-342900" rtl="0">
              <a:spcBef>
                <a:spcPts val="0"/>
              </a:spcBef>
              <a:spcAft>
                <a:spcPts val="0"/>
              </a:spcAft>
              <a:buSzPts val="1800"/>
              <a:buChar char="●"/>
            </a:pPr>
            <a:r>
              <a:rPr lang="en"/>
              <a:t>Don’t include some subjects</a:t>
            </a:r>
            <a:endParaRPr/>
          </a:p>
          <a:p>
            <a:pPr marL="457200" lvl="0" indent="-342900" rtl="0">
              <a:spcBef>
                <a:spcPts val="0"/>
              </a:spcBef>
              <a:spcAft>
                <a:spcPts val="0"/>
              </a:spcAft>
              <a:buSzPts val="1800"/>
              <a:buChar char="●"/>
            </a:pPr>
            <a:r>
              <a:rPr lang="en"/>
              <a:t>Do some research, if needed</a:t>
            </a:r>
            <a:endParaRPr/>
          </a:p>
          <a:p>
            <a:pPr marL="457200" lvl="0" indent="-342900" rtl="0">
              <a:spcBef>
                <a:spcPts val="0"/>
              </a:spcBef>
              <a:spcAft>
                <a:spcPts val="0"/>
              </a:spcAft>
              <a:buSzPts val="1800"/>
              <a:buChar char="●"/>
            </a:pPr>
            <a:r>
              <a:rPr lang="en"/>
              <a:t>Write well and correctly</a:t>
            </a:r>
            <a:endParaRPr/>
          </a:p>
          <a:p>
            <a:pPr marL="457200" lvl="0" indent="-342900" rtl="0">
              <a:spcBef>
                <a:spcPts val="0"/>
              </a:spcBef>
              <a:spcAft>
                <a:spcPts val="0"/>
              </a:spcAft>
              <a:buSzPts val="1800"/>
              <a:buChar char="●"/>
            </a:pPr>
            <a:r>
              <a:rPr lang="en"/>
              <a:t>Avoid cliches</a:t>
            </a:r>
            <a:endParaRPr/>
          </a:p>
          <a:p>
            <a:pPr marL="0" lvl="0" indent="0" rtl="0">
              <a:spcBef>
                <a:spcPts val="1600"/>
              </a:spcBef>
              <a:spcAft>
                <a:spcPts val="0"/>
              </a:spcAft>
              <a:buNone/>
            </a:pPr>
            <a:r>
              <a:rPr lang="en" u="sng">
                <a:solidFill>
                  <a:schemeClr val="hlink"/>
                </a:solidFill>
                <a:hlinkClick r:id="rId3"/>
              </a:rPr>
              <a:t>https://owl.english.purdue.edu/owl/resource/642/01/</a:t>
            </a:r>
            <a:endParaRPr/>
          </a:p>
          <a:p>
            <a:pPr marL="0" lvl="0" indent="0" rtl="0">
              <a:spcBef>
                <a:spcPts val="1600"/>
              </a:spcBef>
              <a:spcAft>
                <a:spcPts val="1600"/>
              </a:spcAft>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Shape 199"/>
          <p:cNvSpPr txBox="1">
            <a:spLocks noGrp="1"/>
          </p:cNvSpPr>
          <p:nvPr>
            <p:ph type="title"/>
          </p:nvPr>
        </p:nvSpPr>
        <p:spPr>
          <a:xfrm>
            <a:off x="311700" y="0"/>
            <a:ext cx="8520600" cy="62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solidFill>
                  <a:schemeClr val="accent5"/>
                </a:solidFill>
              </a:rPr>
              <a:t>PERSONAL STATEMENT PROMPTS:</a:t>
            </a:r>
            <a:endParaRPr>
              <a:solidFill>
                <a:schemeClr val="accent5"/>
              </a:solidFill>
            </a:endParaRPr>
          </a:p>
        </p:txBody>
      </p:sp>
      <p:sp>
        <p:nvSpPr>
          <p:cNvPr id="200" name="Shape 200"/>
          <p:cNvSpPr txBox="1">
            <a:spLocks noGrp="1"/>
          </p:cNvSpPr>
          <p:nvPr>
            <p:ph type="body" idx="1"/>
          </p:nvPr>
        </p:nvSpPr>
        <p:spPr>
          <a:xfrm>
            <a:off x="311700" y="494350"/>
            <a:ext cx="8520600" cy="4484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u="sng"/>
              <a:t>Fulbright Foreign Language Teaching Assistantship Application:</a:t>
            </a:r>
            <a:endParaRPr u="sng"/>
          </a:p>
          <a:p>
            <a:pPr marL="0" lvl="0" indent="0" rtl="0">
              <a:spcBef>
                <a:spcPts val="1600"/>
              </a:spcBef>
              <a:spcAft>
                <a:spcPts val="0"/>
              </a:spcAft>
              <a:buNone/>
            </a:pPr>
            <a:r>
              <a:rPr lang="en"/>
              <a:t>1. Why are you applying for the FLTA Program?</a:t>
            </a:r>
            <a:br>
              <a:rPr lang="en"/>
            </a:br>
            <a:r>
              <a:rPr lang="en"/>
              <a:t>2. What details of your life (personal or family problems, history, people or events that have shaped you or influenced your goals) might help a person better understand you or set you apart from other FLTA applicants?</a:t>
            </a:r>
            <a:br>
              <a:rPr lang="en"/>
            </a:br>
            <a:r>
              <a:rPr lang="en"/>
              <a:t>3. What are your main qualifications?</a:t>
            </a:r>
            <a:br>
              <a:rPr lang="en"/>
            </a:br>
            <a:r>
              <a:rPr lang="en"/>
              <a:t>4. What are your career goals?</a:t>
            </a:r>
            <a:endParaRPr/>
          </a:p>
          <a:p>
            <a:pPr marL="457200" lvl="0" indent="-342900" rtl="0">
              <a:spcBef>
                <a:spcPts val="1600"/>
              </a:spcBef>
              <a:spcAft>
                <a:spcPts val="0"/>
              </a:spcAft>
              <a:buSzPts val="1800"/>
              <a:buChar char="●"/>
            </a:pPr>
            <a:r>
              <a:rPr lang="en"/>
              <a:t>Emphasize key qualifications, areas of expertise, skills and/or goals</a:t>
            </a:r>
            <a:endParaRPr/>
          </a:p>
          <a:p>
            <a:pPr marL="457200" lvl="0" indent="-342900" rtl="0">
              <a:spcBef>
                <a:spcPts val="0"/>
              </a:spcBef>
              <a:spcAft>
                <a:spcPts val="0"/>
              </a:spcAft>
              <a:buSzPts val="1800"/>
              <a:buChar char="●"/>
            </a:pPr>
            <a:r>
              <a:rPr lang="en"/>
              <a:t>Help the readers find out about your character/personality</a:t>
            </a:r>
            <a:endParaRPr/>
          </a:p>
          <a:p>
            <a:pPr marL="457200" lvl="0" indent="-342900" rtl="0">
              <a:spcBef>
                <a:spcPts val="0"/>
              </a:spcBef>
              <a:spcAft>
                <a:spcPts val="0"/>
              </a:spcAft>
              <a:buSzPts val="1800"/>
              <a:buChar char="●"/>
            </a:pPr>
            <a:r>
              <a:rPr lang="en"/>
              <a:t>Tell a story</a:t>
            </a:r>
            <a:endParaRPr/>
          </a:p>
          <a:p>
            <a:pPr marL="457200" lvl="0" indent="-342900" rtl="0">
              <a:spcBef>
                <a:spcPts val="0"/>
              </a:spcBef>
              <a:spcAft>
                <a:spcPts val="0"/>
              </a:spcAft>
              <a:buSzPts val="1800"/>
              <a:buChar char="●"/>
            </a:pPr>
            <a:r>
              <a:rPr lang="en"/>
              <a:t>Present your life experience</a:t>
            </a:r>
            <a:endParaRPr/>
          </a:p>
          <a:p>
            <a:pPr marL="457200" lvl="0" indent="-342900">
              <a:spcBef>
                <a:spcPts val="0"/>
              </a:spcBef>
              <a:spcAft>
                <a:spcPts val="0"/>
              </a:spcAft>
              <a:buSzPts val="1800"/>
              <a:buChar char="●"/>
            </a:pPr>
            <a:r>
              <a:rPr lang="en"/>
              <a:t> Appeal to college/university supervisor expectations</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Shape 205"/>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solidFill>
                  <a:schemeClr val="accent5"/>
                </a:solidFill>
              </a:rPr>
              <a:t>PERSONAL STATEMENT PROMPTS:</a:t>
            </a:r>
            <a:endParaRPr>
              <a:solidFill>
                <a:schemeClr val="accent5"/>
              </a:solidFill>
            </a:endParaRPr>
          </a:p>
        </p:txBody>
      </p:sp>
      <p:sp>
        <p:nvSpPr>
          <p:cNvPr id="206" name="Shape 20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u="sng"/>
              <a:t>Fulbright Master’s Program:</a:t>
            </a:r>
            <a:endParaRPr u="sng"/>
          </a:p>
          <a:p>
            <a:pPr marL="0" lvl="0" indent="0">
              <a:spcBef>
                <a:spcPts val="1600"/>
              </a:spcBef>
              <a:spcAft>
                <a:spcPts val="1600"/>
              </a:spcAft>
              <a:buNone/>
            </a:pPr>
            <a:r>
              <a:rPr lang="en"/>
              <a:t>This personal statement should be a narrative statement describing how you have achieved your current goals. It should not  be a mere listing of facts.  It should include information about your education, practical experience, special interests, and career plans. Describe any significant factors that have influenced your educational or professional development. Comment on the number of years of practical experience already completed in the field in which academic work will be done in the U.S.</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solidFill>
                  <a:schemeClr val="accent5"/>
                </a:solidFill>
              </a:rPr>
              <a:t>PERSONAL STATEMENT PROMPTS:</a:t>
            </a:r>
            <a:endParaRPr>
              <a:solidFill>
                <a:schemeClr val="accent5"/>
              </a:solidFill>
            </a:endParaRPr>
          </a:p>
        </p:txBody>
      </p:sp>
      <p:sp>
        <p:nvSpPr>
          <p:cNvPr id="212" name="Shape 21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u="sng"/>
              <a:t>Master’s of Education Program at the Harvard Graduate School of Education:</a:t>
            </a:r>
            <a:endParaRPr u="sng"/>
          </a:p>
          <a:p>
            <a:pPr marL="457200" lvl="0" indent="-342900" rtl="0">
              <a:spcBef>
                <a:spcPts val="1600"/>
              </a:spcBef>
              <a:spcAft>
                <a:spcPts val="0"/>
              </a:spcAft>
              <a:buSzPts val="1800"/>
              <a:buChar char="●"/>
            </a:pPr>
            <a:r>
              <a:rPr lang="en"/>
              <a:t>Your background: What key experiences have contributed to your commitment to work in the field of education or with education-related issues?</a:t>
            </a:r>
            <a:endParaRPr/>
          </a:p>
          <a:p>
            <a:pPr marL="457200" lvl="0" indent="-342900" rtl="0">
              <a:spcBef>
                <a:spcPts val="0"/>
              </a:spcBef>
              <a:spcAft>
                <a:spcPts val="0"/>
              </a:spcAft>
              <a:buSzPts val="1800"/>
              <a:buChar char="●"/>
            </a:pPr>
            <a:r>
              <a:rPr lang="en"/>
              <a:t>Your objectives for graduate study: What are your academic and professional goals and what knowledge, skills, and tools are you hoping to develop through enrollment in a graduate program?</a:t>
            </a:r>
            <a:endParaRPr/>
          </a:p>
          <a:p>
            <a:pPr marL="457200" lvl="0" indent="-342900">
              <a:spcBef>
                <a:spcPts val="0"/>
              </a:spcBef>
              <a:spcAft>
                <a:spcPts val="0"/>
              </a:spcAft>
              <a:buSzPts val="1800"/>
              <a:buChar char="●"/>
            </a:pPr>
            <a:r>
              <a:rPr lang="en"/>
              <a:t>Why HGSE, and why this specific program (and strand within the program, if relevant): why is enrollment at HGSE, and in this master’s program/strand specifically, critical in helping you achieve your goals?</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Shape 223"/>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solidFill>
                  <a:schemeClr val="accent5"/>
                </a:solidFill>
              </a:rPr>
              <a:t>DO NOW: WRITE YOUR OWN PERSONAL STATEMENT</a:t>
            </a:r>
            <a:endParaRPr>
              <a:solidFill>
                <a:schemeClr val="accent5"/>
              </a:solidFill>
            </a:endParaRPr>
          </a:p>
        </p:txBody>
      </p:sp>
      <p:sp>
        <p:nvSpPr>
          <p:cNvPr id="224" name="Shape 224"/>
          <p:cNvSpPr txBox="1">
            <a:spLocks noGrp="1"/>
          </p:cNvSpPr>
          <p:nvPr>
            <p:ph type="body" idx="1"/>
          </p:nvPr>
        </p:nvSpPr>
        <p:spPr>
          <a:xfrm>
            <a:off x="311700" y="1506575"/>
            <a:ext cx="8520600" cy="3062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Choose a scholarship program or graduate program to which to apply and craft your own personal statement to submit with your application.</a:t>
            </a:r>
            <a:endParaRPr/>
          </a:p>
          <a:p>
            <a:pPr marL="0" lvl="0" indent="0">
              <a:spcBef>
                <a:spcPts val="1600"/>
              </a:spcBef>
              <a:spcAft>
                <a:spcPts val="0"/>
              </a:spcAft>
              <a:buNone/>
            </a:pPr>
            <a:r>
              <a:rPr lang="en"/>
              <a:t>Start working on it now! We will be collecting it!</a:t>
            </a:r>
            <a:endParaRPr/>
          </a:p>
          <a:p>
            <a:pPr marL="0" lvl="0" indent="0">
              <a:spcBef>
                <a:spcPts val="160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311700" y="266525"/>
            <a:ext cx="8520600" cy="62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WHAT WILL WE BE DOING? </a:t>
            </a:r>
            <a:endParaRPr/>
          </a:p>
        </p:txBody>
      </p:sp>
      <p:sp>
        <p:nvSpPr>
          <p:cNvPr id="71" name="Shape 7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The first part of the lesson will be dedicated to </a:t>
            </a:r>
            <a:r>
              <a:rPr lang="en" b="1"/>
              <a:t>cover letters</a:t>
            </a:r>
            <a:r>
              <a:rPr lang="en"/>
              <a:t>. We will discuss a bit more about what you need to include in a cover letter, then we will show you examples of our own cover letters, and then it’s your turn to start planning what you would write in a letter to apply for a language assistantship. </a:t>
            </a:r>
            <a:endParaRPr/>
          </a:p>
          <a:p>
            <a:pPr marL="0" lvl="0" indent="0">
              <a:spcBef>
                <a:spcPts val="1600"/>
              </a:spcBef>
              <a:spcAft>
                <a:spcPts val="1600"/>
              </a:spcAft>
              <a:buNone/>
            </a:pPr>
            <a:r>
              <a:rPr lang="en"/>
              <a:t>In the second part of the lesson we will be talking about </a:t>
            </a:r>
            <a:r>
              <a:rPr lang="en" b="1"/>
              <a:t>personal statements</a:t>
            </a:r>
            <a:r>
              <a:rPr lang="en"/>
              <a:t>, specifically in regards to applying for postgraduate university courses. We will go through the requirements, how to write a personal statement, and then we will also ask you to start writing your own.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WHAT’S IN A COVER LETTER? </a:t>
            </a:r>
            <a:endParaRPr/>
          </a:p>
        </p:txBody>
      </p:sp>
      <p:sp>
        <p:nvSpPr>
          <p:cNvPr id="77" name="Shape 7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A cover letter is a letter of introduction. It consists of these main components:</a:t>
            </a:r>
            <a:endParaRPr/>
          </a:p>
          <a:p>
            <a:pPr marL="457200" lvl="0" indent="-342900" rtl="0">
              <a:spcBef>
                <a:spcPts val="1600"/>
              </a:spcBef>
              <a:spcAft>
                <a:spcPts val="0"/>
              </a:spcAft>
              <a:buSzPts val="1800"/>
              <a:buChar char="-"/>
            </a:pPr>
            <a:r>
              <a:rPr lang="en"/>
              <a:t>Introducing yourself to the employer/company/organization</a:t>
            </a:r>
            <a:endParaRPr/>
          </a:p>
          <a:p>
            <a:pPr marL="457200" lvl="0" indent="-342900" rtl="0">
              <a:spcBef>
                <a:spcPts val="0"/>
              </a:spcBef>
              <a:spcAft>
                <a:spcPts val="0"/>
              </a:spcAft>
              <a:buSzPts val="1800"/>
              <a:buChar char="-"/>
            </a:pPr>
            <a:r>
              <a:rPr lang="en"/>
              <a:t>Arguing why you’d be a good fit for the job</a:t>
            </a:r>
            <a:endParaRPr/>
          </a:p>
          <a:p>
            <a:pPr marL="457200" lvl="0" indent="-342900" rtl="0">
              <a:spcBef>
                <a:spcPts val="0"/>
              </a:spcBef>
              <a:spcAft>
                <a:spcPts val="0"/>
              </a:spcAft>
              <a:buSzPts val="1800"/>
              <a:buChar char="-"/>
            </a:pPr>
            <a:r>
              <a:rPr lang="en"/>
              <a:t>Filling in places that your resume/CV cannot describe.</a:t>
            </a:r>
            <a:endParaRPr/>
          </a:p>
          <a:p>
            <a:pPr marL="457200" lvl="0" indent="-342900" rtl="0">
              <a:spcBef>
                <a:spcPts val="0"/>
              </a:spcBef>
              <a:spcAft>
                <a:spcPts val="0"/>
              </a:spcAft>
              <a:buSzPts val="1800"/>
              <a:buChar char="-"/>
            </a:pPr>
            <a:r>
              <a:rPr lang="en"/>
              <a:t>Further explaining aspects of your resume/CV</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FORMATTING</a:t>
            </a:r>
            <a:endParaRPr/>
          </a:p>
        </p:txBody>
      </p:sp>
      <p:sp>
        <p:nvSpPr>
          <p:cNvPr id="83" name="Shape 8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1600"/>
              </a:spcAft>
              <a:buNone/>
            </a:pPr>
            <a:endParaRPr/>
          </a:p>
        </p:txBody>
      </p:sp>
      <p:pic>
        <p:nvPicPr>
          <p:cNvPr id="84" name="Shape 84"/>
          <p:cNvPicPr preferRelativeResize="0"/>
          <p:nvPr/>
        </p:nvPicPr>
        <p:blipFill>
          <a:blip r:embed="rId3">
            <a:alphaModFix/>
          </a:blip>
          <a:stretch>
            <a:fillRect/>
          </a:stretch>
        </p:blipFill>
        <p:spPr>
          <a:xfrm>
            <a:off x="311700" y="1086125"/>
            <a:ext cx="6342400" cy="3482750"/>
          </a:xfrm>
          <a:prstGeom prst="rect">
            <a:avLst/>
          </a:prstGeom>
          <a:noFill/>
          <a:ln>
            <a:noFill/>
          </a:ln>
        </p:spPr>
      </p:pic>
      <p:cxnSp>
        <p:nvCxnSpPr>
          <p:cNvPr id="85" name="Shape 85"/>
          <p:cNvCxnSpPr/>
          <p:nvPr/>
        </p:nvCxnSpPr>
        <p:spPr>
          <a:xfrm flipH="1">
            <a:off x="3062075" y="715850"/>
            <a:ext cx="3062400" cy="3526200"/>
          </a:xfrm>
          <a:prstGeom prst="straightConnector1">
            <a:avLst/>
          </a:prstGeom>
          <a:noFill/>
          <a:ln w="9525" cap="flat" cmpd="sng">
            <a:solidFill>
              <a:schemeClr val="dk2"/>
            </a:solidFill>
            <a:prstDash val="solid"/>
            <a:round/>
            <a:headEnd type="none" w="med" len="med"/>
            <a:tailEnd type="triangle" w="med" len="med"/>
          </a:ln>
        </p:spPr>
      </p:cxnSp>
      <p:sp>
        <p:nvSpPr>
          <p:cNvPr id="86" name="Shape 86"/>
          <p:cNvSpPr txBox="1"/>
          <p:nvPr/>
        </p:nvSpPr>
        <p:spPr>
          <a:xfrm>
            <a:off x="6164250" y="158950"/>
            <a:ext cx="2668200" cy="2850300"/>
          </a:xfrm>
          <a:prstGeom prst="rect">
            <a:avLst/>
          </a:prstGeom>
          <a:noFill/>
          <a:ln>
            <a:noFill/>
          </a:ln>
        </p:spPr>
        <p:txBody>
          <a:bodyPr spcFirstLastPara="1" wrap="square" lIns="91425" tIns="91425" rIns="91425" bIns="91425" anchor="t" anchorCtr="0">
            <a:noAutofit/>
          </a:bodyPr>
          <a:lstStyle/>
          <a:p>
            <a:pPr marL="0" lvl="0" indent="0" rtl="0">
              <a:lnSpc>
                <a:spcPct val="130000"/>
              </a:lnSpc>
              <a:spcBef>
                <a:spcPts val="1900"/>
              </a:spcBef>
              <a:spcAft>
                <a:spcPts val="2600"/>
              </a:spcAft>
              <a:buNone/>
            </a:pPr>
            <a:endParaRPr sz="1500">
              <a:solidFill>
                <a:srgbClr val="1A1A1A"/>
              </a:solidFill>
              <a:latin typeface="Georgia"/>
              <a:ea typeface="Georgia"/>
              <a:cs typeface="Georgia"/>
              <a:sym typeface="Georgia"/>
            </a:endParaRPr>
          </a:p>
        </p:txBody>
      </p:sp>
      <p:sp>
        <p:nvSpPr>
          <p:cNvPr id="87" name="Shape 87"/>
          <p:cNvSpPr txBox="1"/>
          <p:nvPr/>
        </p:nvSpPr>
        <p:spPr>
          <a:xfrm>
            <a:off x="6164100" y="257375"/>
            <a:ext cx="2668200" cy="43116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
              <a:t>Try to find a name to address the letter to, as it is a very subtle (and easy!) way to show that you’ve actually spent time researching the company. If you can’t find the name of the person for whom you would be working, you can also just write the name of the company itself.</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PARAGRAPH 1</a:t>
            </a:r>
            <a:endParaRPr/>
          </a:p>
        </p:txBody>
      </p:sp>
      <p:sp>
        <p:nvSpPr>
          <p:cNvPr id="93" name="Shape 9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Why are you writing this letter?</a:t>
            </a:r>
            <a:endParaRPr/>
          </a:p>
          <a:p>
            <a:pPr marL="457200" lvl="0" indent="-342900" rtl="0">
              <a:spcBef>
                <a:spcPts val="1600"/>
              </a:spcBef>
              <a:spcAft>
                <a:spcPts val="0"/>
              </a:spcAft>
              <a:buSzPts val="1800"/>
              <a:buChar char="-"/>
            </a:pPr>
            <a:r>
              <a:rPr lang="en"/>
              <a:t>You should state why you want to work for this specific company or organization. For example, is it because you want to work in the industry, the organization, or is it the specific job being advertised that you want to specialise in?</a:t>
            </a:r>
            <a:endParaRPr/>
          </a:p>
          <a:p>
            <a:pPr marL="457200" lvl="0" indent="-342900" rtl="0">
              <a:spcBef>
                <a:spcPts val="0"/>
              </a:spcBef>
              <a:spcAft>
                <a:spcPts val="0"/>
              </a:spcAft>
              <a:buSzPts val="1800"/>
              <a:buChar char="-"/>
            </a:pPr>
            <a:r>
              <a:rPr lang="en"/>
              <a:t>Emphasize what you can do for the employer, not what you can take.</a:t>
            </a:r>
            <a:endParaRPr/>
          </a:p>
          <a:p>
            <a:pPr marL="457200" lvl="0" indent="-342900">
              <a:spcBef>
                <a:spcPts val="0"/>
              </a:spcBef>
              <a:spcAft>
                <a:spcPts val="0"/>
              </a:spcAft>
              <a:buSzPts val="1800"/>
              <a:buChar char="-"/>
            </a:pPr>
            <a:r>
              <a:rPr lang="en"/>
              <a:t>Read the letter as if you were the employer!</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PARAGRAPH 1 EXAMPLES</a:t>
            </a:r>
            <a:endParaRPr/>
          </a:p>
        </p:txBody>
      </p:sp>
      <p:sp>
        <p:nvSpPr>
          <p:cNvPr id="99" name="Shape 99"/>
          <p:cNvSpPr txBox="1">
            <a:spLocks noGrp="1"/>
          </p:cNvSpPr>
          <p:nvPr>
            <p:ph type="body" idx="1"/>
          </p:nvPr>
        </p:nvSpPr>
        <p:spPr>
          <a:xfrm>
            <a:off x="387900" y="1152475"/>
            <a:ext cx="8520600" cy="3803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b="1" u="sng" dirty="0" smtClean="0"/>
              <a:t>Example 1</a:t>
            </a:r>
            <a:r>
              <a:rPr lang="en" b="1" u="sng" dirty="0" smtClean="0"/>
              <a:t>:</a:t>
            </a:r>
            <a:r>
              <a:rPr lang="en" dirty="0" smtClean="0"/>
              <a:t> </a:t>
            </a:r>
            <a:r>
              <a:rPr lang="en" dirty="0"/>
              <a:t>BRITISH COUNCIL LANGUAGE ASSISTANTSHIP</a:t>
            </a:r>
            <a:endParaRPr dirty="0"/>
          </a:p>
          <a:p>
            <a:pPr marL="0" lvl="0" indent="0">
              <a:spcBef>
                <a:spcPts val="1600"/>
              </a:spcBef>
              <a:spcAft>
                <a:spcPts val="0"/>
              </a:spcAft>
              <a:buNone/>
            </a:pPr>
            <a:r>
              <a:rPr lang="en" sz="1400" dirty="0"/>
              <a:t>“</a:t>
            </a:r>
            <a:r>
              <a:rPr lang="en" sz="1600" dirty="0"/>
              <a:t>Dear Claudia,</a:t>
            </a:r>
            <a:endParaRPr sz="1600" dirty="0"/>
          </a:p>
          <a:p>
            <a:pPr marL="0" lvl="0" indent="0">
              <a:spcBef>
                <a:spcPts val="1600"/>
              </a:spcBef>
              <a:spcAft>
                <a:spcPts val="0"/>
              </a:spcAft>
              <a:buNone/>
            </a:pPr>
            <a:r>
              <a:rPr lang="en" sz="1600" dirty="0"/>
              <a:t>My name is Charlotte and I’m currently in my second year studying Russian and Spanish at the University of Birmingham. As part of my research for my year abroad, I found an opportunity on the British Council website for English language assistants in South America which is specifically looking for language students searching for placements in the upcoming year. Last year I participated in a summer school in Saint Petersburg, Russia,  in which we held language exchange groups for myself and my classmates and also the Russian students who helped run the summer school for our mutual benefit. I took great pride in helping to </a:t>
            </a:r>
            <a:r>
              <a:rPr lang="en" sz="1600" dirty="0" err="1"/>
              <a:t>organise</a:t>
            </a:r>
            <a:r>
              <a:rPr lang="en" sz="1600" dirty="0"/>
              <a:t> these exchange groups and I would love another similar opportunity to assist in the promotion of English on my year abroad</a:t>
            </a:r>
            <a:r>
              <a:rPr lang="en" sz="1400" dirty="0"/>
              <a:t>.”</a:t>
            </a:r>
            <a:endParaRPr sz="1400" dirty="0"/>
          </a:p>
          <a:p>
            <a:pPr marL="0" lvl="0" indent="0">
              <a:spcBef>
                <a:spcPts val="1600"/>
              </a:spcBef>
              <a:spcAft>
                <a:spcPts val="1600"/>
              </a:spcAft>
              <a:buNone/>
            </a:pPr>
            <a:endParaRPr b="1" u="sng"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PARAGRAPH 1 EXAMPLES</a:t>
            </a:r>
            <a:endParaRPr/>
          </a:p>
        </p:txBody>
      </p:sp>
      <p:sp>
        <p:nvSpPr>
          <p:cNvPr id="105" name="Shape 10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US" b="1" u="sng" dirty="0" smtClean="0"/>
              <a:t>Example 2</a:t>
            </a:r>
            <a:r>
              <a:rPr lang="en" b="1" u="sng" dirty="0" smtClean="0"/>
              <a:t>:</a:t>
            </a:r>
            <a:r>
              <a:rPr lang="en" b="1" dirty="0" smtClean="0"/>
              <a:t> </a:t>
            </a:r>
            <a:r>
              <a:rPr lang="en" dirty="0"/>
              <a:t>RESIDENTIAL ADVISOR AT A GROUP HOME</a:t>
            </a:r>
            <a:endParaRPr dirty="0"/>
          </a:p>
          <a:p>
            <a:pPr marL="0" lvl="0" indent="0">
              <a:spcBef>
                <a:spcPts val="1600"/>
              </a:spcBef>
              <a:spcAft>
                <a:spcPts val="1600"/>
              </a:spcAft>
              <a:buNone/>
            </a:pPr>
            <a:r>
              <a:rPr lang="en" dirty="0"/>
              <a:t>“I’m writing to you in response to your volunteer position at the </a:t>
            </a:r>
            <a:r>
              <a:rPr lang="en" dirty="0" err="1"/>
              <a:t>Fellside</a:t>
            </a:r>
            <a:r>
              <a:rPr lang="en" dirty="0"/>
              <a:t> house, which I learned about through Professor Laurie </a:t>
            </a:r>
            <a:r>
              <a:rPr lang="en" dirty="0" err="1"/>
              <a:t>Heatherington</a:t>
            </a:r>
            <a:r>
              <a:rPr lang="en" dirty="0"/>
              <a:t>. From my experience as an intern at a clubhouse last semester, and from studying and visiting various transition residences through my psychology classes at Williams College, I fully believe in the transition model you follow, and know for certain that volunteering at </a:t>
            </a:r>
            <a:r>
              <a:rPr lang="en" dirty="0" err="1"/>
              <a:t>Fellside</a:t>
            </a:r>
            <a:r>
              <a:rPr lang="en" dirty="0"/>
              <a:t> would be an experience I would enjoy. I hope to continue on to graduate school in clinical psychology, and Gould Farm would be the perfect place for me to gain some first-hand experience doing something I hope to do for the rest of my life.”</a:t>
            </a:r>
            <a:endParaRP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311700" y="391350"/>
            <a:ext cx="8520600" cy="6261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PARAGRAPHS 2&amp;3</a:t>
            </a:r>
            <a:endParaRPr/>
          </a:p>
        </p:txBody>
      </p:sp>
      <p:sp>
        <p:nvSpPr>
          <p:cNvPr id="111" name="Shape 11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What makes you unique and a special candidate for this employer?</a:t>
            </a:r>
            <a:endParaRPr/>
          </a:p>
          <a:p>
            <a:pPr marL="457200" lvl="0" indent="-342900" rtl="0">
              <a:spcBef>
                <a:spcPts val="1600"/>
              </a:spcBef>
              <a:spcAft>
                <a:spcPts val="0"/>
              </a:spcAft>
              <a:buSzPts val="1800"/>
              <a:buChar char="-"/>
            </a:pPr>
            <a:r>
              <a:rPr lang="en"/>
              <a:t>This is your chance to brag!</a:t>
            </a:r>
            <a:endParaRPr/>
          </a:p>
          <a:p>
            <a:pPr marL="457200" lvl="0" indent="-342900" rtl="0">
              <a:spcBef>
                <a:spcPts val="0"/>
              </a:spcBef>
              <a:spcAft>
                <a:spcPts val="0"/>
              </a:spcAft>
              <a:buSzPts val="1800"/>
              <a:buChar char="-"/>
            </a:pPr>
            <a:r>
              <a:rPr lang="en"/>
              <a:t>Every sentence in this section should be positive and reflect your unique strengths.</a:t>
            </a:r>
            <a:endParaRPr/>
          </a:p>
          <a:p>
            <a:pPr marL="457200" lvl="0" indent="-342900" rtl="0">
              <a:spcBef>
                <a:spcPts val="0"/>
              </a:spcBef>
              <a:spcAft>
                <a:spcPts val="0"/>
              </a:spcAft>
              <a:buSzPts val="1800"/>
              <a:buChar char="-"/>
            </a:pPr>
            <a:r>
              <a:rPr lang="en"/>
              <a:t>This is where you tell the story behind the skeleton outline of your resume. You want to go into detail about a few things but don’t repeat everything on the resume.</a:t>
            </a:r>
            <a:endParaRPr/>
          </a:p>
          <a:p>
            <a:pPr marL="457200" lvl="0" indent="-342900" rtl="0">
              <a:spcBef>
                <a:spcPts val="0"/>
              </a:spcBef>
              <a:spcAft>
                <a:spcPts val="0"/>
              </a:spcAft>
              <a:buSzPts val="1800"/>
              <a:buChar char="-"/>
            </a:pPr>
            <a:r>
              <a:rPr lang="en"/>
              <a:t>Talk about your experience and your coursework.</a:t>
            </a:r>
            <a:endParaRPr/>
          </a:p>
          <a:p>
            <a:pPr marL="457200" lvl="0" indent="-342900">
              <a:spcBef>
                <a:spcPts val="0"/>
              </a:spcBef>
              <a:spcAft>
                <a:spcPts val="0"/>
              </a:spcAft>
              <a:buSzPts val="1800"/>
              <a:buChar char="-"/>
            </a:pPr>
            <a:r>
              <a:rPr lang="en"/>
              <a:t>Try and make yourself sound as close as possible to the job description</a:t>
            </a:r>
            <a:endParaRPr/>
          </a:p>
        </p:txBody>
      </p:sp>
    </p:spTree>
  </p:cSld>
  <p:clrMapOvr>
    <a:masterClrMapping/>
  </p:clrMapOvr>
</p:sld>
</file>

<file path=ppt/theme/theme1.xml><?xml version="1.0" encoding="utf-8"?>
<a:theme xmlns:a="http://schemas.openxmlformats.org/drawingml/2006/main" name="Coral">
  <a:themeElements>
    <a:clrScheme name="Coral">
      <a:dk1>
        <a:srgbClr val="F55E61"/>
      </a:dk1>
      <a:lt1>
        <a:srgbClr val="FFFFFF"/>
      </a:lt1>
      <a:dk2>
        <a:srgbClr val="5E696C"/>
      </a:dk2>
      <a:lt2>
        <a:srgbClr val="BFC7CA"/>
      </a:lt2>
      <a:accent1>
        <a:srgbClr val="1E2D31"/>
      </a:accent1>
      <a:accent2>
        <a:srgbClr val="273C42"/>
      </a:accent2>
      <a:accent3>
        <a:srgbClr val="83D061"/>
      </a:accent3>
      <a:accent4>
        <a:srgbClr val="F6CD4C"/>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3474</Words>
  <Application>Microsoft Macintosh PowerPoint</Application>
  <PresentationFormat>On-screen Show (16:9)</PresentationFormat>
  <Paragraphs>152</Paragraphs>
  <Slides>27</Slides>
  <Notes>27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Playfair Display</vt:lpstr>
      <vt:lpstr>Arial</vt:lpstr>
      <vt:lpstr>Lato</vt:lpstr>
      <vt:lpstr>Georgia</vt:lpstr>
      <vt:lpstr>Coral</vt:lpstr>
      <vt:lpstr>COVER LETTERS &amp; PERSONAL STATEMENTS</vt:lpstr>
      <vt:lpstr>WHAT’S THE DIFFERENCE?</vt:lpstr>
      <vt:lpstr>WHAT WILL WE BE DOING? </vt:lpstr>
      <vt:lpstr>WHAT’S IN A COVER LETTER? </vt:lpstr>
      <vt:lpstr>FORMATTING</vt:lpstr>
      <vt:lpstr>PARAGRAPH 1</vt:lpstr>
      <vt:lpstr>PARAGRAPH 1 EXAMPLES</vt:lpstr>
      <vt:lpstr>PARAGRAPH 1 EXAMPLES</vt:lpstr>
      <vt:lpstr>PARAGRAPHS 2&amp;3</vt:lpstr>
      <vt:lpstr>PARAGRAPHS 2&amp;3 EXAMPLES</vt:lpstr>
      <vt:lpstr>PARAGRAPHS 2&amp;3 EXAMPLES</vt:lpstr>
      <vt:lpstr>(Continued)</vt:lpstr>
      <vt:lpstr>PARAGRAPH 4</vt:lpstr>
      <vt:lpstr>PARAGRAPH 4 EXAMPLES</vt:lpstr>
      <vt:lpstr>COVER LETTER EXAMPLE:</vt:lpstr>
      <vt:lpstr>COVER LETTER EXAMPLE (Cont’d.)</vt:lpstr>
      <vt:lpstr>COVER LETTER EXAMPLE (Cont’d.)</vt:lpstr>
      <vt:lpstr>DO NOW: WRITE YOUR OWN COVER LETTER!</vt:lpstr>
      <vt:lpstr>WHAT IS A PERSONAL STATEMENT?</vt:lpstr>
      <vt:lpstr>QUESTIONS TO ASK YOURSELF BEFORE WRITING:</vt:lpstr>
      <vt:lpstr>GUIDE TO WRITING A PERSONAL STATEMENT</vt:lpstr>
      <vt:lpstr>PowerPoint Presentation</vt:lpstr>
      <vt:lpstr>GENERAL ADVICE:</vt:lpstr>
      <vt:lpstr>PERSONAL STATEMENT PROMPTS:</vt:lpstr>
      <vt:lpstr>PERSONAL STATEMENT PROMPTS:</vt:lpstr>
      <vt:lpstr>PERSONAL STATEMENT PROMPTS:</vt:lpstr>
      <vt:lpstr>DO NOW: WRITE YOUR OWN PERSONAL STATEMENT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LETTERS &amp; PERSONAL STATEMENTS</dc:title>
  <cp:lastModifiedBy>Tiarra Clarkston</cp:lastModifiedBy>
  <cp:revision>2</cp:revision>
  <dcterms:modified xsi:type="dcterms:W3CDTF">2018-06-21T23:15:12Z</dcterms:modified>
</cp:coreProperties>
</file>