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8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47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</p:sldIdLst>
  <p:sldSz cy="5143500" cx="9144000"/>
  <p:notesSz cx="6858000" cy="9144000"/>
  <p:embeddedFontLst>
    <p:embeddedFont>
      <p:font typeface="Source Code Pro"/>
      <p:regular r:id="rId53"/>
      <p:bold r:id="rId54"/>
    </p:embeddedFont>
    <p:embeddedFont>
      <p:font typeface="Oswald"/>
      <p:regular r:id="rId55"/>
      <p:bold r:id="rId5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font" Target="fonts/SourceCodePro-regular.fntdata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font" Target="fonts/Oswald-regular.fntdata"/><Relationship Id="rId10" Type="http://schemas.openxmlformats.org/officeDocument/2006/relationships/slide" Target="slides/slide6.xml"/><Relationship Id="rId54" Type="http://schemas.openxmlformats.org/officeDocument/2006/relationships/font" Target="fonts/SourceCodePro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56" Type="http://schemas.openxmlformats.org/officeDocument/2006/relationships/font" Target="fonts/Oswald-bold.fntdata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Shape 2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Shape 2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Shape 2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Shape 2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Shape 2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Shape 2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Shape 2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Shape 2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Shape 2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Shape 2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Shape 2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Shape 3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hape 52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53" name="Shape 53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12000"/>
            </a:lvl1pPr>
            <a:lvl2pPr lvl="1">
              <a:spcBef>
                <a:spcPts val="0"/>
              </a:spcBef>
              <a:buSzPct val="100000"/>
              <a:defRPr sz="12000"/>
            </a:lvl2pPr>
            <a:lvl3pPr lvl="2">
              <a:spcBef>
                <a:spcPts val="0"/>
              </a:spcBef>
              <a:buSzPct val="100000"/>
              <a:defRPr sz="12000"/>
            </a:lvl3pPr>
            <a:lvl4pPr lvl="3">
              <a:spcBef>
                <a:spcPts val="0"/>
              </a:spcBef>
              <a:buSzPct val="100000"/>
              <a:defRPr sz="12000"/>
            </a:lvl4pPr>
            <a:lvl5pPr lvl="4">
              <a:spcBef>
                <a:spcPts val="0"/>
              </a:spcBef>
              <a:buSzPct val="100000"/>
              <a:defRPr sz="12000"/>
            </a:lvl5pPr>
            <a:lvl6pPr lvl="5">
              <a:spcBef>
                <a:spcPts val="0"/>
              </a:spcBef>
              <a:buSzPct val="100000"/>
              <a:defRPr sz="12000"/>
            </a:lvl6pPr>
            <a:lvl7pPr lvl="6">
              <a:spcBef>
                <a:spcPts val="0"/>
              </a:spcBef>
              <a:buSzPct val="100000"/>
              <a:defRPr sz="12000"/>
            </a:lvl7pPr>
            <a:lvl8pPr lvl="7">
              <a:spcBef>
                <a:spcPts val="0"/>
              </a:spcBef>
              <a:buSzPct val="100000"/>
              <a:defRPr sz="12000"/>
            </a:lvl8pPr>
            <a:lvl9pPr lvl="8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hape 20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21" name="Shape 2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hape 2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hape 34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35" name="Shape 35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311700" y="1618203"/>
            <a:ext cx="2808000" cy="295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44" name="Shape 44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q1LKzp2ozVM" TargetMode="External"/><Relationship Id="rId4" Type="http://schemas.openxmlformats.org/officeDocument/2006/relationships/image" Target="../media/image1.jp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7200"/>
              <a:t>The Present Perfect Simple Tense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 / study / English.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She</a:t>
            </a:r>
            <a:r>
              <a:rPr lang="en"/>
              <a:t> / eat / rabbit.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They </a:t>
            </a:r>
            <a:r>
              <a:rPr lang="en"/>
              <a:t>/ go / to England.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We</a:t>
            </a:r>
            <a:r>
              <a:rPr lang="en"/>
              <a:t> / read / that book.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He </a:t>
            </a:r>
            <a:r>
              <a:rPr lang="en"/>
              <a:t>/ live / here for three years.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You </a:t>
            </a:r>
            <a:r>
              <a:rPr lang="en"/>
              <a:t>/ know / David for ten years.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We </a:t>
            </a:r>
            <a:r>
              <a:rPr lang="en"/>
              <a:t>/ be / here for two weeks.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 / lose / my keys.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They</a:t>
            </a:r>
            <a:r>
              <a:rPr lang="en"/>
              <a:t> / miss / the train.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We</a:t>
            </a:r>
            <a:r>
              <a:rPr lang="en"/>
              <a:t> / eat / too much chocolate.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5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341725" y="528900"/>
            <a:ext cx="8420400" cy="4085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/>
              <a:t>The form is: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6000"/>
          </a:p>
          <a:p>
            <a:pPr lvl="0">
              <a:spcBef>
                <a:spcPts val="0"/>
              </a:spcBef>
              <a:buNone/>
            </a:pPr>
            <a:r>
              <a:rPr b="1" lang="en" sz="3600" u="sng"/>
              <a:t>subject</a:t>
            </a:r>
            <a:r>
              <a:rPr lang="en" sz="3600"/>
              <a:t> </a:t>
            </a:r>
            <a:r>
              <a:rPr lang="en" sz="3600"/>
              <a:t>(has/have) + (past participle)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Lucy</a:t>
            </a:r>
            <a:r>
              <a:rPr lang="en"/>
              <a:t> / cook / breakfast.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You</a:t>
            </a:r>
            <a:r>
              <a:rPr lang="en"/>
              <a:t> / find / your wallet.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She </a:t>
            </a:r>
            <a:r>
              <a:rPr lang="en"/>
              <a:t>/ pass / the exam.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5"/>
        </a:solid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Use the words to create </a:t>
            </a:r>
            <a:r>
              <a:rPr lang="en" u="sng"/>
              <a:t>negative </a:t>
            </a:r>
            <a:r>
              <a:rPr lang="en"/>
              <a:t>present perfect simple sentences.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 / not / go / to Paris.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She </a:t>
            </a:r>
            <a:r>
              <a:rPr lang="en"/>
              <a:t>/ not / see / “The Lord of the Rings.”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He </a:t>
            </a:r>
            <a:r>
              <a:rPr lang="en"/>
              <a:t>/ not / meet / my mother.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They </a:t>
            </a:r>
            <a:r>
              <a:rPr lang="en"/>
              <a:t>/ not / visit / their grandparents.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 </a:t>
            </a:r>
            <a:r>
              <a:rPr lang="en"/>
              <a:t>/ not / know / him for three months.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You </a:t>
            </a:r>
            <a:r>
              <a:rPr lang="en"/>
              <a:t>/ not / study / French for three years.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Shape 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6048374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They </a:t>
            </a:r>
            <a:r>
              <a:rPr lang="en"/>
              <a:t>/ not / been / to France.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He </a:t>
            </a:r>
            <a:r>
              <a:rPr lang="en"/>
              <a:t>/ not / hurt / his leg.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 </a:t>
            </a:r>
            <a:r>
              <a:rPr lang="en"/>
              <a:t>/ not / read / that book.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He </a:t>
            </a:r>
            <a:r>
              <a:rPr lang="en"/>
              <a:t>/ not / live / in Berlin.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Honza </a:t>
            </a:r>
            <a:r>
              <a:rPr lang="en"/>
              <a:t>/ not / buy / any food.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You </a:t>
            </a:r>
            <a:r>
              <a:rPr lang="en"/>
              <a:t>/ not / call / me.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They </a:t>
            </a:r>
            <a:r>
              <a:rPr lang="en"/>
              <a:t>/ not / sleep / well.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She </a:t>
            </a:r>
            <a:r>
              <a:rPr lang="en"/>
              <a:t>/ not / clean / the kitchen.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5"/>
        </a:solidFill>
      </p:bgPr>
    </p:bg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Use the words to create present perfect simple sentences.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 (not/work) _____ today.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Follow Tom in his everyday life and teach the present perfect tense by contrasting it with the past simple to pre-intermediate level ESL learners. WEBSITE: http://oomongzu.com For more creative, engaging and interactive animated grammar teaching videos, please visit our website.  For the “No Music” version of this video, please click here: https://www.youtube.com/watch?v=SnYv8rB32WE&amp;feature=youtu.be  Title of English / ESL Video: Tom’s Story  Target English Grammar: Present Perfect Tense vs. Past Simple Tense  Student Proficiency Level: Pre-intermediate level grammar  Suggested Courses: General English  Instructions: – Play the video in class after delivering a warm-up activity first. – Pause the video whenever the narrator asks students a question to give students time to answer. For example, after elicitations and concept checking questions (CCQs).  Summary of English Grammar: Present Perfect Tense vs. Past Simple Approximate chronological order:  Rules and Explanation:  Functions: – Past events – Recent past events – Unfinished states  Timeline: Past Events – The present perfect simple tense indicates that something happened in the past. – We don’t know when it happened. We just know it happened in the past some time between the day that you were born until now.  Visual Representation of Example: – Example: I’ve been to Australia. – This means some time in the past, you went to Australia. – been vs. gone: Gone means you went there, but you’re still not back yet. Been means you went there, and then you left. – We often use never to emphasize negatives and ever to emphasize questions. – Example: Have you ever been to America? (No, I’ve never been to America.)  Recent Past Events: – Example 1: Mum, have you finished cooking dinner? – Example 2: Yes boys, I’ve made your favourite! – We can also use just, yet and already for emphasis. – Example 1: Mum, have you finished cooking dinner yet? – Example 2: Yes boys, I’ve just made your favourite!  Unfinished States: – Example: We’ve known each other for two weeks now. – We use for for a period of time. – Examples: for an hour, for two days, for the last 10 years. – We use since for a starting point in time. – Examples: since last night, since three months ago, since the 1980s.  Timeline: Unfinished States – We’ve known each other for two weeks now. – The boy met the girl at a certain point in the past, and they still know each other in the present. – They have known each other for two weeks, which means they met two weeks ago.  Simple Past: Function – To talk about finished events where the time is known. – Example 1: How was your date honey? – Example 2: We broke up… – In these examples, although the time is not mentioned, both the boy and his mother know the time of the date. – We can use just for emphasis that an event recently happened. – Example: We just broke up.  Form:  Statements: Subject + have/has (+ never/just/already) + past participle + … (+ for/since, time word, yet) I + ‘ve + been + to Australia. I + ‘ve + never + been + to America. I + haven’t + made + dinner + yet. We + ‘ve + known + each other + for two weeks now.  Open Questions: Wh-/How + have/has + subject + past participle + … (+ for) + ? How long + have + we + known + each other + for? *Wh-/how question words and for are for open questions.  Yes/No Questions: Have/has + subject (+ ever) + past participle + … (+ yet, time word) + ? Have + you + ever + been + to Australia? Have + you + finished + cooking + dinner + yet? *Ever, yet and time words are for yes/no questions.  Summary" id="77" name="Shape 77" title="Present Perfect Tense vs. Past Simple: Tom’s Story (A comical story of Tom, the ESL student - Video)">
            <a:hlinkClick r:id="rId3"/>
          </p:cNvPr>
          <p:cNvSpPr/>
          <p:nvPr/>
        </p:nvSpPr>
        <p:spPr>
          <a:xfrm>
            <a:off x="1507062" y="273050"/>
            <a:ext cx="6129874" cy="4597399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We</a:t>
            </a:r>
            <a:r>
              <a:rPr lang="en"/>
              <a:t> (buy) _____ a new lamp.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We</a:t>
            </a:r>
            <a:r>
              <a:rPr lang="en"/>
              <a:t> (not/plan) _____ our holiday yet.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He </a:t>
            </a:r>
            <a:r>
              <a:rPr lang="en"/>
              <a:t>(read) _____ five books.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She</a:t>
            </a:r>
            <a:r>
              <a:rPr lang="en"/>
              <a:t> (write) _____ an email.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Tom </a:t>
            </a:r>
            <a:r>
              <a:rPr lang="en"/>
              <a:t>(not/see) _____ Kate for a long time.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 (be/you) _____ at school?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School</a:t>
            </a:r>
            <a:r>
              <a:rPr lang="en"/>
              <a:t> (not/start) _____ yet.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(speak/he) _____ to his teacher?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2"/>
        </a:solidFill>
      </p:bgPr>
    </p:bg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/>
          <p:nvPr>
            <p:ph type="title"/>
          </p:nvPr>
        </p:nvSpPr>
        <p:spPr>
          <a:xfrm>
            <a:off x="490250" y="528900"/>
            <a:ext cx="5277600" cy="4085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>
              <a:spcBef>
                <a:spcPts val="0"/>
              </a:spcBef>
              <a:buNone/>
            </a:pPr>
            <a:r>
              <a:rPr lang="en" sz="3600"/>
              <a:t>https://jeopardylabs.com/play/present-perfect-jeopardy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is the difference between Present Perfect Simple and Simple Past?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311700" y="372500"/>
            <a:ext cx="3765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Present Perfect Simple: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Past Events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Recent Past Events</a:t>
            </a:r>
          </a:p>
          <a:p>
            <a:pPr indent="-3810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2400"/>
              <a:t>Unfinished States</a:t>
            </a:r>
          </a:p>
        </p:txBody>
      </p:sp>
      <p:sp>
        <p:nvSpPr>
          <p:cNvPr id="89" name="Shape 89"/>
          <p:cNvSpPr txBox="1"/>
          <p:nvPr>
            <p:ph idx="2" type="body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For events that were in the past, are over now, and we know the time.</a:t>
            </a:r>
          </a:p>
        </p:txBody>
      </p:sp>
      <p:sp>
        <p:nvSpPr>
          <p:cNvPr id="90" name="Shape 90"/>
          <p:cNvSpPr txBox="1"/>
          <p:nvPr>
            <p:ph type="title"/>
          </p:nvPr>
        </p:nvSpPr>
        <p:spPr>
          <a:xfrm>
            <a:off x="4832400" y="372500"/>
            <a:ext cx="3765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Simple Past: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When do we use present perfect simple?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Past events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For example:</a:t>
            </a:r>
          </a:p>
          <a:p>
            <a:pPr lvl="0" rtl="0">
              <a:spcBef>
                <a:spcPts val="0"/>
              </a:spcBef>
              <a:buNone/>
            </a:pPr>
            <a:r>
              <a:rPr lang="en" u="sng"/>
              <a:t>I </a:t>
            </a:r>
            <a:r>
              <a:rPr b="1" lang="en" u="sng"/>
              <a:t>have lived</a:t>
            </a:r>
            <a:r>
              <a:rPr lang="en" u="sng"/>
              <a:t> in Australia.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/>
              <a:t>	*this means that some time in the past, I have lived in Australia.</a:t>
            </a:r>
          </a:p>
        </p:txBody>
      </p:sp>
      <p:sp>
        <p:nvSpPr>
          <p:cNvPr id="97" name="Shape 97"/>
          <p:cNvSpPr txBox="1"/>
          <p:nvPr>
            <p:ph idx="2" type="body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2.	Recent past events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For example: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u="sng"/>
              <a:t>Mom </a:t>
            </a:r>
            <a:r>
              <a:rPr b="1" lang="en" u="sng"/>
              <a:t>has finished</a:t>
            </a:r>
            <a:r>
              <a:rPr lang="en" u="sng"/>
              <a:t> cooking dinner.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/>
              <a:t>	*this means mom just finished cooking dinner right now.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When do we use present perfect simple?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3.	Unfinished states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/>
              <a:t>	For example: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u="sng"/>
              <a:t>We </a:t>
            </a:r>
            <a:r>
              <a:rPr b="1" lang="en" u="sng"/>
              <a:t>have known</a:t>
            </a:r>
            <a:r>
              <a:rPr lang="en" u="sng"/>
              <a:t> each other for 2 years.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/>
              <a:t>	*this means we met 2 years ago and still know each other now.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/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5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Use the words to create </a:t>
            </a:r>
            <a:r>
              <a:rPr lang="en" u="sng"/>
              <a:t>positive </a:t>
            </a:r>
            <a:r>
              <a:rPr lang="en"/>
              <a:t>present perfect simple sentences.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dern-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