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96"/>
  </p:normalViewPr>
  <p:slideViewPr>
    <p:cSldViewPr snapToGrid="0" snapToObjects="1">
      <p:cViewPr varScale="1">
        <p:scale>
          <a:sx n="124" d="100"/>
          <a:sy n="124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096362" y="3266930"/>
            <a:ext cx="2951400" cy="701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311700" y="1391377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dk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0" name="Shape 4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265500" y="2845200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en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achingtreasures.com.au/teaching-tools/Basic-worksheets/worksheets-english/upper/homophones-list.htm" TargetMode="External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Homophones</a:t>
            </a:r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3096362" y="3266930"/>
            <a:ext cx="2951400" cy="701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English Lesson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Mail vs. Male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311700" y="3942775"/>
            <a:ext cx="39999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Your </a:t>
            </a:r>
            <a:r>
              <a:rPr lang="en" sz="1800" b="1"/>
              <a:t>mail </a:t>
            </a:r>
            <a:r>
              <a:rPr lang="en" sz="1800"/>
              <a:t>is delivered in your mailbox. </a:t>
            </a:r>
          </a:p>
        </p:txBody>
      </p:sp>
      <p:sp>
        <p:nvSpPr>
          <p:cNvPr id="132" name="Shape 132"/>
          <p:cNvSpPr txBox="1">
            <a:spLocks noGrp="1"/>
          </p:cNvSpPr>
          <p:nvPr>
            <p:ph type="body" idx="2"/>
          </p:nvPr>
        </p:nvSpPr>
        <p:spPr>
          <a:xfrm>
            <a:off x="4832400" y="3942775"/>
            <a:ext cx="39999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He is </a:t>
            </a:r>
            <a:r>
              <a:rPr lang="en" sz="1800" b="1"/>
              <a:t>male</a:t>
            </a:r>
            <a:r>
              <a:rPr lang="en" sz="1800"/>
              <a:t>, not female.</a:t>
            </a:r>
          </a:p>
        </p:txBody>
      </p:sp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425" y="1169850"/>
            <a:ext cx="2874447" cy="262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9749" y="1169850"/>
            <a:ext cx="2588987" cy="2588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Knight vs. Night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311700" y="3942775"/>
            <a:ext cx="39999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The </a:t>
            </a:r>
            <a:r>
              <a:rPr lang="en" sz="1800" b="1"/>
              <a:t>knight</a:t>
            </a:r>
            <a:r>
              <a:rPr lang="en" sz="1800"/>
              <a:t> protects the King.</a:t>
            </a:r>
          </a:p>
        </p:txBody>
      </p:sp>
      <p:sp>
        <p:nvSpPr>
          <p:cNvPr id="141" name="Shape 141"/>
          <p:cNvSpPr txBox="1">
            <a:spLocks noGrp="1"/>
          </p:cNvSpPr>
          <p:nvPr>
            <p:ph type="body" idx="2"/>
          </p:nvPr>
        </p:nvSpPr>
        <p:spPr>
          <a:xfrm>
            <a:off x="4832400" y="3942775"/>
            <a:ext cx="39999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The moon is bright at </a:t>
            </a:r>
            <a:r>
              <a:rPr lang="en" sz="1800" b="1"/>
              <a:t>night</a:t>
            </a:r>
            <a:r>
              <a:rPr lang="en" sz="1800"/>
              <a:t>.</a:t>
            </a:r>
          </a:p>
        </p:txBody>
      </p:sp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449" y="1169850"/>
            <a:ext cx="2791049" cy="262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399" y="1285636"/>
            <a:ext cx="3916511" cy="2440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Hour vs. Our</a:t>
            </a:r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311700" y="3854300"/>
            <a:ext cx="3999900" cy="714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It is the 12 o’clock </a:t>
            </a:r>
            <a:r>
              <a:rPr lang="en" sz="1800" b="1"/>
              <a:t>hour.</a:t>
            </a:r>
          </a:p>
        </p:txBody>
      </p:sp>
      <p:sp>
        <p:nvSpPr>
          <p:cNvPr id="150" name="Shape 150"/>
          <p:cNvSpPr txBox="1">
            <a:spLocks noGrp="1"/>
          </p:cNvSpPr>
          <p:nvPr>
            <p:ph type="body" idx="2"/>
          </p:nvPr>
        </p:nvSpPr>
        <p:spPr>
          <a:xfrm>
            <a:off x="4832400" y="3854275"/>
            <a:ext cx="3999900" cy="714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These are </a:t>
            </a:r>
            <a:r>
              <a:rPr lang="en" sz="1800" b="1"/>
              <a:t>our </a:t>
            </a:r>
            <a:r>
              <a:rPr lang="en" sz="1800"/>
              <a:t>hands, we work together. </a:t>
            </a:r>
          </a:p>
        </p:txBody>
      </p:sp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69850"/>
            <a:ext cx="4513609" cy="253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8823" y="1169850"/>
            <a:ext cx="2532025" cy="253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Hear vs. Here</a:t>
            </a:r>
          </a:p>
        </p:txBody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311700" y="4000500"/>
            <a:ext cx="3999900" cy="568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We </a:t>
            </a:r>
            <a:r>
              <a:rPr lang="en" sz="1800" b="1"/>
              <a:t>hear </a:t>
            </a:r>
            <a:r>
              <a:rPr lang="en" sz="1800"/>
              <a:t>with our ears.</a:t>
            </a:r>
          </a:p>
        </p:txBody>
      </p:sp>
      <p:sp>
        <p:nvSpPr>
          <p:cNvPr id="159" name="Shape 159"/>
          <p:cNvSpPr txBox="1">
            <a:spLocks noGrp="1"/>
          </p:cNvSpPr>
          <p:nvPr>
            <p:ph type="body" idx="2"/>
          </p:nvPr>
        </p:nvSpPr>
        <p:spPr>
          <a:xfrm>
            <a:off x="4832400" y="4000375"/>
            <a:ext cx="3999900" cy="568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You go to school </a:t>
            </a:r>
            <a:r>
              <a:rPr lang="en" sz="1800" b="1"/>
              <a:t>here</a:t>
            </a:r>
            <a:r>
              <a:rPr lang="en" sz="1800"/>
              <a:t>. </a:t>
            </a:r>
          </a:p>
        </p:txBody>
      </p:sp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78100"/>
            <a:ext cx="3999899" cy="266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3999" y="1169850"/>
            <a:ext cx="4527599" cy="2616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Marry vs. Merry</a:t>
            </a:r>
          </a:p>
        </p:txBody>
      </p:sp>
      <p:sp>
        <p:nvSpPr>
          <p:cNvPr id="167" name="Shape 167"/>
          <p:cNvSpPr txBox="1">
            <a:spLocks noGrp="1"/>
          </p:cNvSpPr>
          <p:nvPr>
            <p:ph type="body" idx="2"/>
          </p:nvPr>
        </p:nvSpPr>
        <p:spPr>
          <a:xfrm>
            <a:off x="4832400" y="4289275"/>
            <a:ext cx="3999900" cy="518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Have a </a:t>
            </a:r>
            <a:r>
              <a:rPr lang="en" sz="1800" b="1"/>
              <a:t>Merry </a:t>
            </a:r>
            <a:r>
              <a:rPr lang="en" sz="1800"/>
              <a:t>Christmas!</a:t>
            </a:r>
          </a:p>
        </p:txBody>
      </p:sp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500275"/>
            <a:ext cx="428625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1725" y="1695750"/>
            <a:ext cx="4241251" cy="218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>
            <a:spLocks noGrp="1"/>
          </p:cNvSpPr>
          <p:nvPr>
            <p:ph type="body" idx="2"/>
          </p:nvPr>
        </p:nvSpPr>
        <p:spPr>
          <a:xfrm>
            <a:off x="454875" y="4289275"/>
            <a:ext cx="3999900" cy="466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/>
              <a:t>Today they are getting </a:t>
            </a:r>
            <a:r>
              <a:rPr lang="en" sz="1800" b="1"/>
              <a:t>married.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DIY </a:t>
            </a:r>
            <a:r>
              <a:rPr lang="en" dirty="0" smtClean="0"/>
              <a:t>Homophone</a:t>
            </a:r>
            <a:r>
              <a:rPr lang="en-US" dirty="0" smtClean="0"/>
              <a:t>s</a:t>
            </a:r>
            <a:r>
              <a:rPr lang="en" dirty="0" smtClean="0"/>
              <a:t> </a:t>
            </a:r>
            <a:r>
              <a:rPr lang="en" dirty="0"/>
              <a:t>Poster</a:t>
            </a:r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Pick your favorite homophone pair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Divide your paper in half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Illustrate (with words, pictures, numbers, colors, etc.) the contextual differences between the two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You may have a partner for this activity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Here is a list of ideas of  homophones to choose from: </a:t>
            </a:r>
            <a:r>
              <a:rPr lang="en" u="sng" dirty="0">
                <a:solidFill>
                  <a:schemeClr val="hlink"/>
                </a:solidFill>
                <a:hlinkClick r:id="rId3"/>
              </a:rPr>
              <a:t>http://www.teachingtreasures.com.au/teaching-tools/Basic-worksheets/worksheets-english/upper/homophones-list.htm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77" name="Shape 177"/>
          <p:cNvSpPr txBox="1">
            <a:spLocks noGrp="1"/>
          </p:cNvSpPr>
          <p:nvPr>
            <p:ph type="body" idx="2"/>
          </p:nvPr>
        </p:nvSpPr>
        <p:spPr>
          <a:xfrm>
            <a:off x="4832400" y="3942775"/>
            <a:ext cx="39999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A bit of homophone inspiration </a:t>
            </a:r>
          </a:p>
        </p:txBody>
      </p:sp>
      <p:pic>
        <p:nvPicPr>
          <p:cNvPr id="178" name="Shape 1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5597" y="1017449"/>
            <a:ext cx="3652575" cy="275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What’s a Homophone?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800">
                <a:solidFill>
                  <a:srgbClr val="3B3E41"/>
                </a:solidFill>
                <a:highlight>
                  <a:srgbClr val="FFFFFF"/>
                </a:highlight>
              </a:rPr>
              <a:t>One of two or more words pronounced alike but different in meaning or derivation or spelling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382225" y="465175"/>
            <a:ext cx="6557400" cy="373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800"/>
              <a:t>Do you already know some homophones in English? Name a few.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Ate vs. Eight</a:t>
            </a:r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311700" y="4010750"/>
            <a:ext cx="3999900" cy="558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I </a:t>
            </a:r>
            <a:r>
              <a:rPr lang="en" sz="1800" b="1"/>
              <a:t>ate </a:t>
            </a:r>
            <a:r>
              <a:rPr lang="en" sz="1800"/>
              <a:t>a cheeseburger yesterday.</a:t>
            </a:r>
          </a:p>
        </p:txBody>
      </p:sp>
      <p:sp>
        <p:nvSpPr>
          <p:cNvPr id="78" name="Shape 78"/>
          <p:cNvSpPr txBox="1">
            <a:spLocks noGrp="1"/>
          </p:cNvSpPr>
          <p:nvPr>
            <p:ph type="body" idx="2"/>
          </p:nvPr>
        </p:nvSpPr>
        <p:spPr>
          <a:xfrm>
            <a:off x="4832400" y="4010875"/>
            <a:ext cx="3999900" cy="558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My favorite number is </a:t>
            </a:r>
            <a:r>
              <a:rPr lang="en" sz="1800" b="1"/>
              <a:t>eight.</a:t>
            </a:r>
          </a:p>
        </p:txBody>
      </p:sp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125" y="1169787"/>
            <a:ext cx="4043044" cy="268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8569" y="1169850"/>
            <a:ext cx="2688625" cy="268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Bare vs. Bear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311700" y="4066950"/>
            <a:ext cx="3999900" cy="501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I like to walk around in my </a:t>
            </a:r>
            <a:r>
              <a:rPr lang="en" sz="1800" b="1"/>
              <a:t>bare </a:t>
            </a:r>
            <a:r>
              <a:rPr lang="en" sz="1800"/>
              <a:t>feet.</a:t>
            </a:r>
          </a:p>
        </p:txBody>
      </p:sp>
      <p:sp>
        <p:nvSpPr>
          <p:cNvPr id="87" name="Shape 87"/>
          <p:cNvSpPr txBox="1">
            <a:spLocks noGrp="1"/>
          </p:cNvSpPr>
          <p:nvPr>
            <p:ph type="body" idx="2"/>
          </p:nvPr>
        </p:nvSpPr>
        <p:spPr>
          <a:xfrm>
            <a:off x="4832400" y="4000500"/>
            <a:ext cx="3999900" cy="568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Look! That’s a big </a:t>
            </a:r>
            <a:r>
              <a:rPr lang="en" sz="1800" b="1"/>
              <a:t>bear</a:t>
            </a:r>
            <a:r>
              <a:rPr lang="en" sz="1800"/>
              <a:t>. </a:t>
            </a:r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69850"/>
            <a:ext cx="4159200" cy="2559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00" y="1169850"/>
            <a:ext cx="4021949" cy="2678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Son vs. Sun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311700" y="4027075"/>
            <a:ext cx="3999900" cy="541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This mother’s </a:t>
            </a:r>
            <a:r>
              <a:rPr lang="en" sz="1800" b="1"/>
              <a:t>son </a:t>
            </a:r>
            <a:r>
              <a:rPr lang="en" sz="1800"/>
              <a:t>has short hair.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body" idx="2"/>
          </p:nvPr>
        </p:nvSpPr>
        <p:spPr>
          <a:xfrm>
            <a:off x="4832400" y="4027075"/>
            <a:ext cx="3999900" cy="541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The </a:t>
            </a:r>
            <a:r>
              <a:rPr lang="en" sz="1800" b="1"/>
              <a:t>sun</a:t>
            </a:r>
            <a:r>
              <a:rPr lang="en" sz="1800"/>
              <a:t> is shining.</a:t>
            </a:r>
          </a:p>
        </p:txBody>
      </p:sp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69850"/>
            <a:ext cx="4061204" cy="27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1725" y="1017449"/>
            <a:ext cx="2869980" cy="285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Wear vs. Where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311700" y="3942775"/>
            <a:ext cx="39999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I don’t know what clothes to </a:t>
            </a:r>
            <a:r>
              <a:rPr lang="en" sz="1800" b="1"/>
              <a:t>wear</a:t>
            </a:r>
            <a:r>
              <a:rPr lang="en" sz="1800"/>
              <a:t>!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body" idx="2"/>
          </p:nvPr>
        </p:nvSpPr>
        <p:spPr>
          <a:xfrm>
            <a:off x="4832400" y="3942775"/>
            <a:ext cx="39999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 b="1"/>
              <a:t>Where </a:t>
            </a:r>
            <a:r>
              <a:rPr lang="en" sz="1800"/>
              <a:t>do you want to visit in the world?</a:t>
            </a:r>
          </a:p>
        </p:txBody>
      </p:sp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69850"/>
            <a:ext cx="4640164" cy="262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2475" y="1169850"/>
            <a:ext cx="2847324" cy="2620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Right vs. Write</a:t>
            </a:r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311700" y="4013800"/>
            <a:ext cx="3999900" cy="555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In a car, you can turn </a:t>
            </a:r>
            <a:r>
              <a:rPr lang="en" sz="1800" b="1"/>
              <a:t>right </a:t>
            </a:r>
            <a:r>
              <a:rPr lang="en" sz="1800"/>
              <a:t>or turn left. 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body" idx="2"/>
          </p:nvPr>
        </p:nvSpPr>
        <p:spPr>
          <a:xfrm>
            <a:off x="4832400" y="4013875"/>
            <a:ext cx="3999900" cy="555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In school, we </a:t>
            </a:r>
            <a:r>
              <a:rPr lang="en" sz="1800" b="1"/>
              <a:t>write</a:t>
            </a:r>
            <a:r>
              <a:rPr lang="en" sz="1800"/>
              <a:t> in our notebooks.</a:t>
            </a:r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1241" y="1017449"/>
            <a:ext cx="2941657" cy="284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9275" y="1169850"/>
            <a:ext cx="4006139" cy="2691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Meat vs. Meet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11700" y="3942775"/>
            <a:ext cx="39999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Do you like to eat </a:t>
            </a:r>
            <a:r>
              <a:rPr lang="en" sz="1800" b="1"/>
              <a:t>meat</a:t>
            </a:r>
            <a:r>
              <a:rPr lang="en" sz="1800"/>
              <a:t>? 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body" idx="2"/>
          </p:nvPr>
        </p:nvSpPr>
        <p:spPr>
          <a:xfrm>
            <a:off x="4832400" y="3942775"/>
            <a:ext cx="39999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Hello, it’s nice to </a:t>
            </a:r>
            <a:r>
              <a:rPr lang="en" sz="1800" b="1"/>
              <a:t>meet</a:t>
            </a:r>
            <a:r>
              <a:rPr lang="en" sz="1800"/>
              <a:t> you!</a:t>
            </a:r>
          </a:p>
        </p:txBody>
      </p:sp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275" y="1017450"/>
            <a:ext cx="4080753" cy="277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6503" y="1169850"/>
            <a:ext cx="2911695" cy="262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303</Words>
  <Application>Microsoft Macintosh PowerPoint</Application>
  <PresentationFormat>On-screen Show (16:9)</PresentationFormat>
  <Paragraphs>45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Lato</vt:lpstr>
      <vt:lpstr>Playfair Display</vt:lpstr>
      <vt:lpstr>Arial</vt:lpstr>
      <vt:lpstr>coral</vt:lpstr>
      <vt:lpstr>Homophones</vt:lpstr>
      <vt:lpstr>What’s a Homophone?</vt:lpstr>
      <vt:lpstr>PowerPoint Presentation</vt:lpstr>
      <vt:lpstr>Ate vs. Eight</vt:lpstr>
      <vt:lpstr>Bare vs. Bear</vt:lpstr>
      <vt:lpstr>Son vs. Sun</vt:lpstr>
      <vt:lpstr>Wear vs. Where</vt:lpstr>
      <vt:lpstr>Right vs. Write</vt:lpstr>
      <vt:lpstr>Meat vs. Meet</vt:lpstr>
      <vt:lpstr>Mail vs. Male</vt:lpstr>
      <vt:lpstr>Knight vs. Night</vt:lpstr>
      <vt:lpstr>Hour vs. Our</vt:lpstr>
      <vt:lpstr>Hear vs. Here</vt:lpstr>
      <vt:lpstr>Marry vs. Merry</vt:lpstr>
      <vt:lpstr>DIY Homophones Poster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Homophones</dc:title>
  <cp:lastModifiedBy>Sojourner White</cp:lastModifiedBy>
  <cp:revision>2</cp:revision>
  <dcterms:modified xsi:type="dcterms:W3CDTF">2017-04-04T12:53:22Z</dcterms:modified>
</cp:coreProperties>
</file>