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361" r:id="rId2"/>
    <p:sldId id="362" r:id="rId3"/>
    <p:sldId id="262" r:id="rId4"/>
    <p:sldId id="527" r:id="rId5"/>
    <p:sldId id="459" r:id="rId6"/>
    <p:sldId id="462" r:id="rId7"/>
    <p:sldId id="536" r:id="rId8"/>
    <p:sldId id="537" r:id="rId9"/>
    <p:sldId id="538" r:id="rId10"/>
    <p:sldId id="494" r:id="rId11"/>
    <p:sldId id="463" r:id="rId12"/>
    <p:sldId id="464" r:id="rId13"/>
    <p:sldId id="465" r:id="rId14"/>
    <p:sldId id="466" r:id="rId15"/>
    <p:sldId id="495" r:id="rId16"/>
    <p:sldId id="496" r:id="rId17"/>
    <p:sldId id="497" r:id="rId18"/>
    <p:sldId id="498" r:id="rId19"/>
    <p:sldId id="500" r:id="rId20"/>
    <p:sldId id="501" r:id="rId21"/>
    <p:sldId id="467" r:id="rId22"/>
    <p:sldId id="504" r:id="rId23"/>
    <p:sldId id="505" r:id="rId24"/>
    <p:sldId id="528" r:id="rId25"/>
    <p:sldId id="529" r:id="rId26"/>
    <p:sldId id="503" r:id="rId27"/>
    <p:sldId id="502" r:id="rId28"/>
    <p:sldId id="541" r:id="rId29"/>
    <p:sldId id="542" r:id="rId30"/>
    <p:sldId id="530" r:id="rId31"/>
    <p:sldId id="469" r:id="rId32"/>
    <p:sldId id="470" r:id="rId33"/>
    <p:sldId id="471" r:id="rId34"/>
    <p:sldId id="472" r:id="rId35"/>
    <p:sldId id="473" r:id="rId36"/>
    <p:sldId id="474" r:id="rId37"/>
    <p:sldId id="475" r:id="rId38"/>
    <p:sldId id="476" r:id="rId39"/>
    <p:sldId id="477" r:id="rId40"/>
    <p:sldId id="478" r:id="rId41"/>
    <p:sldId id="479" r:id="rId42"/>
    <p:sldId id="480" r:id="rId43"/>
    <p:sldId id="481" r:id="rId44"/>
    <p:sldId id="482" r:id="rId45"/>
    <p:sldId id="531" r:id="rId46"/>
    <p:sldId id="532" r:id="rId47"/>
    <p:sldId id="533" r:id="rId48"/>
    <p:sldId id="534" r:id="rId49"/>
    <p:sldId id="483" r:id="rId50"/>
    <p:sldId id="507" r:id="rId51"/>
    <p:sldId id="509" r:id="rId52"/>
    <p:sldId id="510" r:id="rId53"/>
    <p:sldId id="535" r:id="rId54"/>
    <p:sldId id="513" r:id="rId55"/>
    <p:sldId id="514" r:id="rId56"/>
    <p:sldId id="511" r:id="rId57"/>
    <p:sldId id="540" r:id="rId58"/>
    <p:sldId id="512" r:id="rId59"/>
    <p:sldId id="515" r:id="rId60"/>
    <p:sldId id="516" r:id="rId61"/>
    <p:sldId id="518" r:id="rId62"/>
    <p:sldId id="517" r:id="rId63"/>
    <p:sldId id="519" r:id="rId64"/>
    <p:sldId id="521" r:id="rId65"/>
    <p:sldId id="520" r:id="rId66"/>
    <p:sldId id="522" r:id="rId67"/>
    <p:sldId id="524" r:id="rId68"/>
    <p:sldId id="525" r:id="rId69"/>
    <p:sldId id="539" r:id="rId70"/>
    <p:sldId id="506" r:id="rId7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79" autoAdjust="0"/>
    <p:restoredTop sz="94660"/>
  </p:normalViewPr>
  <p:slideViewPr>
    <p:cSldViewPr>
      <p:cViewPr>
        <p:scale>
          <a:sx n="66" d="100"/>
          <a:sy n="66" d="100"/>
        </p:scale>
        <p:origin x="-2934" y="-10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C7D59-A676-4473-AD99-D0C27216D3A9}" type="datetimeFigureOut">
              <a:rPr lang="ko-KR" altLang="en-US" smtClean="0"/>
              <a:pPr/>
              <a:t>2017-03-08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FE3AC3-6449-47C2-BF37-4D7B17ADA1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E3AC3-6449-47C2-BF37-4D7B17ADA195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E3AC3-6449-47C2-BF37-4D7B17ADA195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 smtClean="0"/>
              <a:t>2013 Top Seed Overall – Louisville</a:t>
            </a:r>
          </a:p>
          <a:p>
            <a:r>
              <a:rPr lang="en-US" altLang="ko-KR" smtClean="0"/>
              <a:t>2012 Champion – Kentucky (not on 2013 bracket)</a:t>
            </a:r>
          </a:p>
          <a:p>
            <a:r>
              <a:rPr lang="en-US" altLang="ko-KR" smtClean="0"/>
              <a:t>2011 Champion – Connecticut</a:t>
            </a:r>
          </a:p>
          <a:p>
            <a:r>
              <a:rPr lang="en-US" altLang="ko-KR" smtClean="0"/>
              <a:t>2010 Champion – Duke</a:t>
            </a:r>
          </a:p>
          <a:p>
            <a:r>
              <a:rPr lang="en-US" altLang="ko-KR" smtClean="0"/>
              <a:t>2009 Champion – North Carolina</a:t>
            </a:r>
          </a:p>
          <a:p>
            <a:r>
              <a:rPr lang="en-US" altLang="ko-KR" smtClean="0"/>
              <a:t>2008 Champion - Kansas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43299D5-C03B-4284-811A-CD140B0DF71E}" type="slidenum">
              <a:rPr lang="en-US" altLang="ko-KR"/>
              <a:pPr/>
              <a:t>49</a:t>
            </a:fld>
            <a:endParaRPr lang="en-US" altLang="ko-K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9F223-6D3B-42C9-8226-BF27B205C91E}" type="datetimeFigureOut">
              <a:rPr lang="ko-KR" altLang="en-US" smtClean="0"/>
              <a:pPr/>
              <a:t>2017-03-08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CD9FF-39A2-4434-93AB-A63F60DCAFC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9F223-6D3B-42C9-8226-BF27B205C91E}" type="datetimeFigureOut">
              <a:rPr lang="ko-KR" altLang="en-US" smtClean="0"/>
              <a:pPr/>
              <a:t>2017-03-08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CD9FF-39A2-4434-93AB-A63F60DCAFC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9F223-6D3B-42C9-8226-BF27B205C91E}" type="datetimeFigureOut">
              <a:rPr lang="ko-KR" altLang="en-US" smtClean="0"/>
              <a:pPr/>
              <a:t>2017-03-08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CD9FF-39A2-4434-93AB-A63F60DCAFC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9F223-6D3B-42C9-8226-BF27B205C91E}" type="datetimeFigureOut">
              <a:rPr lang="ko-KR" altLang="en-US" smtClean="0"/>
              <a:pPr/>
              <a:t>2017-03-08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CD9FF-39A2-4434-93AB-A63F60DCAFC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9F223-6D3B-42C9-8226-BF27B205C91E}" type="datetimeFigureOut">
              <a:rPr lang="ko-KR" altLang="en-US" smtClean="0"/>
              <a:pPr/>
              <a:t>2017-03-08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CD9FF-39A2-4434-93AB-A63F60DCAFC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9F223-6D3B-42C9-8226-BF27B205C91E}" type="datetimeFigureOut">
              <a:rPr lang="ko-KR" altLang="en-US" smtClean="0"/>
              <a:pPr/>
              <a:t>2017-03-08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CD9FF-39A2-4434-93AB-A63F60DCAFC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9F223-6D3B-42C9-8226-BF27B205C91E}" type="datetimeFigureOut">
              <a:rPr lang="ko-KR" altLang="en-US" smtClean="0"/>
              <a:pPr/>
              <a:t>2017-03-08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CD9FF-39A2-4434-93AB-A63F60DCAFC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9F223-6D3B-42C9-8226-BF27B205C91E}" type="datetimeFigureOut">
              <a:rPr lang="ko-KR" altLang="en-US" smtClean="0"/>
              <a:pPr/>
              <a:t>2017-03-08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CD9FF-39A2-4434-93AB-A63F60DCAFC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9F223-6D3B-42C9-8226-BF27B205C91E}" type="datetimeFigureOut">
              <a:rPr lang="ko-KR" altLang="en-US" smtClean="0"/>
              <a:pPr/>
              <a:t>2017-03-08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CD9FF-39A2-4434-93AB-A63F60DCAFC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9F223-6D3B-42C9-8226-BF27B205C91E}" type="datetimeFigureOut">
              <a:rPr lang="ko-KR" altLang="en-US" smtClean="0"/>
              <a:pPr/>
              <a:t>2017-03-08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CD9FF-39A2-4434-93AB-A63F60DCAFC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9F223-6D3B-42C9-8226-BF27B205C91E}" type="datetimeFigureOut">
              <a:rPr lang="ko-KR" altLang="en-US" smtClean="0"/>
              <a:pPr/>
              <a:t>2017-03-08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CD9FF-39A2-4434-93AB-A63F60DCAFC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9F223-6D3B-42C9-8226-BF27B205C91E}" type="datetimeFigureOut">
              <a:rPr lang="ko-KR" altLang="en-US" smtClean="0"/>
              <a:pPr/>
              <a:t>2017-03-08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CD9FF-39A2-4434-93AB-A63F60DCAFC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image" Target="../media/image61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gif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image" Target="../media/image61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gif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gi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youtube.com/watch?v=yujtQozFHe8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428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>
                <a:solidFill>
                  <a:schemeClr val="accent4">
                    <a:lumMod val="75000"/>
                  </a:schemeClr>
                </a:solidFill>
              </a:rPr>
              <a:t>What do you want to learn / do in my class the most?</a:t>
            </a:r>
            <a:endParaRPr lang="ko-KR" alt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85852" y="1600200"/>
            <a:ext cx="8143932" cy="5257800"/>
          </a:xfrm>
        </p:spPr>
        <p:txBody>
          <a:bodyPr>
            <a:normAutofit fontScale="92500" lnSpcReduction="20000"/>
          </a:bodyPr>
          <a:lstStyle/>
          <a:p>
            <a:r>
              <a:rPr lang="en-US" altLang="ko-KR" dirty="0" smtClean="0"/>
              <a:t>American Culture</a:t>
            </a:r>
          </a:p>
          <a:p>
            <a:r>
              <a:rPr lang="en-US" altLang="ko-KR" dirty="0" smtClean="0"/>
              <a:t>New York Culture</a:t>
            </a:r>
          </a:p>
          <a:p>
            <a:r>
              <a:rPr lang="en-US" altLang="ko-KR" strike="sngStrike" dirty="0" smtClean="0"/>
              <a:t>Music / Pop Song</a:t>
            </a:r>
          </a:p>
          <a:p>
            <a:r>
              <a:rPr lang="en-US" altLang="ko-KR" dirty="0" smtClean="0"/>
              <a:t>Games / Word game / Quiz</a:t>
            </a:r>
          </a:p>
          <a:p>
            <a:r>
              <a:rPr lang="en-US" altLang="ko-KR" dirty="0" smtClean="0"/>
              <a:t>American Sports</a:t>
            </a:r>
          </a:p>
          <a:p>
            <a:r>
              <a:rPr lang="en-US" altLang="ko-KR" dirty="0" smtClean="0"/>
              <a:t>Practical English / Conversation</a:t>
            </a:r>
          </a:p>
          <a:p>
            <a:r>
              <a:rPr lang="en-US" altLang="ko-KR" dirty="0" smtClean="0"/>
              <a:t>Cooking / Food / Baking</a:t>
            </a:r>
          </a:p>
          <a:p>
            <a:r>
              <a:rPr lang="en-US" altLang="ko-KR" dirty="0" smtClean="0"/>
              <a:t>Important things in life</a:t>
            </a:r>
          </a:p>
          <a:p>
            <a:r>
              <a:rPr lang="en-US" altLang="ko-KR" dirty="0" smtClean="0"/>
              <a:t>Spanish</a:t>
            </a:r>
          </a:p>
          <a:p>
            <a:r>
              <a:rPr lang="en-US" altLang="ko-KR" dirty="0" smtClean="0"/>
              <a:t>Soccer</a:t>
            </a:r>
          </a:p>
          <a:p>
            <a:r>
              <a:rPr lang="en-US" altLang="ko-KR" dirty="0" smtClean="0"/>
              <a:t>Listening / Writing / Speaking / Grammar</a:t>
            </a:r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Basketball</a:t>
            </a:r>
            <a:endParaRPr lang="ko-KR" altLang="en-US" b="1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357298"/>
            <a:ext cx="4040188" cy="63976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ko-KR" sz="3600" dirty="0" smtClean="0">
                <a:solidFill>
                  <a:srgbClr val="FF0000"/>
                </a:solidFill>
              </a:rPr>
              <a:t>NBA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000240"/>
            <a:ext cx="4040188" cy="4125923"/>
          </a:xfrm>
        </p:spPr>
        <p:txBody>
          <a:bodyPr/>
          <a:lstStyle/>
          <a:p>
            <a:r>
              <a:rPr lang="en-US" altLang="ko-KR" dirty="0" smtClean="0"/>
              <a:t>National Basketball Association</a:t>
            </a:r>
          </a:p>
          <a:p>
            <a:r>
              <a:rPr lang="en-US" altLang="ko-KR" dirty="0" smtClean="0"/>
              <a:t>Pro league (professional)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357298"/>
            <a:ext cx="4041775" cy="63976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ko-KR" sz="3600" dirty="0" smtClean="0">
                <a:solidFill>
                  <a:srgbClr val="FF0000"/>
                </a:solidFill>
              </a:rPr>
              <a:t>NCAA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714876" y="2000240"/>
            <a:ext cx="4041775" cy="3951288"/>
          </a:xfrm>
        </p:spPr>
        <p:txBody>
          <a:bodyPr/>
          <a:lstStyle/>
          <a:p>
            <a:r>
              <a:rPr lang="en-US" altLang="ko-KR" dirty="0" smtClean="0"/>
              <a:t>National Collegiate Athletic Association</a:t>
            </a:r>
          </a:p>
          <a:p>
            <a:r>
              <a:rPr lang="en-US" altLang="ko-KR" dirty="0" smtClean="0"/>
              <a:t>Colleges / Universities</a:t>
            </a:r>
            <a:endParaRPr lang="ko-KR" altLang="en-US" dirty="0"/>
          </a:p>
        </p:txBody>
      </p:sp>
      <p:pic>
        <p:nvPicPr>
          <p:cNvPr id="7" name="그림 6" descr="nb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3643314"/>
            <a:ext cx="3819525" cy="2647950"/>
          </a:xfrm>
          <a:prstGeom prst="rect">
            <a:avLst/>
          </a:prstGeom>
        </p:spPr>
      </p:pic>
      <p:pic>
        <p:nvPicPr>
          <p:cNvPr id="8" name="그림 7" descr="nca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3786190"/>
            <a:ext cx="3810000" cy="2143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0" y="1397000"/>
            <a:ext cx="88900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>
          <a:xfrm>
            <a:off x="771556" y="4429132"/>
            <a:ext cx="8229600" cy="2459037"/>
          </a:xfrm>
        </p:spPr>
        <p:txBody>
          <a:bodyPr/>
          <a:lstStyle/>
          <a:p>
            <a:r>
              <a:rPr lang="en-US" altLang="ko-KR" dirty="0" smtClean="0">
                <a:solidFill>
                  <a:srgbClr val="F79646"/>
                </a:solidFill>
              </a:rPr>
              <a:t>This is one of the </a:t>
            </a:r>
            <a:r>
              <a:rPr lang="en-US" altLang="ko-KR" dirty="0" smtClean="0"/>
              <a:t>biggest American sports tournaments</a:t>
            </a:r>
            <a:r>
              <a:rPr lang="en-US" altLang="ko-KR" dirty="0" smtClean="0">
                <a:solidFill>
                  <a:srgbClr val="F79646"/>
                </a:solidFill>
              </a:rPr>
              <a:t> of the year.</a:t>
            </a:r>
          </a:p>
        </p:txBody>
      </p:sp>
      <p:pic>
        <p:nvPicPr>
          <p:cNvPr id="5" name="그림 4" descr="marchmadness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356" y="428604"/>
            <a:ext cx="6000792" cy="3993254"/>
          </a:xfrm>
          <a:prstGeom prst="rect">
            <a:avLst/>
          </a:prstGeom>
        </p:spPr>
      </p:pic>
      <p:pic>
        <p:nvPicPr>
          <p:cNvPr id="4" name="그림 3" descr="marchmadnes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5852" y="0"/>
            <a:ext cx="6965168" cy="4643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3"/>
          <p:cNvSpPr>
            <a:spLocks noGrp="1"/>
          </p:cNvSpPr>
          <p:nvPr>
            <p:ph type="title"/>
          </p:nvPr>
        </p:nvSpPr>
        <p:spPr>
          <a:xfrm>
            <a:off x="700118" y="4429132"/>
            <a:ext cx="8229600" cy="2085968"/>
          </a:xfrm>
        </p:spPr>
        <p:txBody>
          <a:bodyPr/>
          <a:lstStyle/>
          <a:p>
            <a:r>
              <a:rPr lang="en-US" altLang="ko-KR" dirty="0" smtClean="0">
                <a:solidFill>
                  <a:srgbClr val="F79646"/>
                </a:solidFill>
              </a:rPr>
              <a:t>It is a </a:t>
            </a:r>
            <a:r>
              <a:rPr lang="en-US" altLang="ko-KR" dirty="0" smtClean="0">
                <a:solidFill>
                  <a:srgbClr val="000000"/>
                </a:solidFill>
              </a:rPr>
              <a:t>college basketball </a:t>
            </a:r>
            <a:r>
              <a:rPr lang="en-US" altLang="ko-KR" dirty="0" smtClean="0">
                <a:solidFill>
                  <a:srgbClr val="F79646"/>
                </a:solidFill>
              </a:rPr>
              <a:t>final tournament.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85752"/>
            <a:ext cx="6429383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3"/>
          <p:cNvSpPr>
            <a:spLocks noGrp="1"/>
          </p:cNvSpPr>
          <p:nvPr>
            <p:ph type="title"/>
          </p:nvPr>
        </p:nvSpPr>
        <p:spPr>
          <a:xfrm>
            <a:off x="628680" y="4429132"/>
            <a:ext cx="8229600" cy="2085968"/>
          </a:xfrm>
        </p:spPr>
        <p:txBody>
          <a:bodyPr/>
          <a:lstStyle/>
          <a:p>
            <a:r>
              <a:rPr lang="en-US" altLang="ko-KR" dirty="0" smtClean="0"/>
              <a:t>The tournament always takes place in </a:t>
            </a:r>
            <a:r>
              <a:rPr lang="en-US" altLang="ko-KR" b="1" dirty="0" smtClean="0"/>
              <a:t>March</a:t>
            </a:r>
            <a:r>
              <a:rPr lang="en-US" altLang="ko-KR" dirty="0" smtClean="0"/>
              <a:t>.</a:t>
            </a:r>
          </a:p>
        </p:txBody>
      </p:sp>
      <p:pic>
        <p:nvPicPr>
          <p:cNvPr id="6" name="그림 5" descr="marchmadness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285728"/>
            <a:ext cx="6450227" cy="428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3"/>
          <p:cNvSpPr>
            <a:spLocks noGrp="1"/>
          </p:cNvSpPr>
          <p:nvPr>
            <p:ph type="title"/>
          </p:nvPr>
        </p:nvSpPr>
        <p:spPr>
          <a:xfrm>
            <a:off x="457200" y="5056195"/>
            <a:ext cx="8229600" cy="857256"/>
          </a:xfrm>
        </p:spPr>
        <p:txBody>
          <a:bodyPr/>
          <a:lstStyle/>
          <a:p>
            <a:r>
              <a:rPr lang="en-US" altLang="ko-KR" dirty="0" smtClean="0"/>
              <a:t>“</a:t>
            </a:r>
            <a:r>
              <a:rPr lang="en-US" altLang="ko-KR" b="1" dirty="0" smtClean="0">
                <a:solidFill>
                  <a:schemeClr val="accent2"/>
                </a:solidFill>
              </a:rPr>
              <a:t>Madness</a:t>
            </a:r>
            <a:r>
              <a:rPr lang="en-US" altLang="ko-KR" dirty="0" smtClean="0"/>
              <a:t>” means</a:t>
            </a: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485804" y="5627699"/>
            <a:ext cx="8229600" cy="1230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400" b="1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craziness</a:t>
            </a:r>
            <a:endParaRPr kumimoji="0" lang="en-US" altLang="ko-K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내용 개체 틀 3" descr="isles-toppe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5858" y="0"/>
            <a:ext cx="8866736" cy="50720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mmfans.jpg"/>
          <p:cNvPicPr>
            <a:picLocks noChangeAspect="1"/>
          </p:cNvPicPr>
          <p:nvPr/>
        </p:nvPicPr>
        <p:blipFill>
          <a:blip r:embed="rId2" cstate="print"/>
          <a:srcRect l="4701"/>
          <a:stretch>
            <a:fillRect/>
          </a:stretch>
        </p:blipFill>
        <p:spPr>
          <a:xfrm>
            <a:off x="571472" y="3822700"/>
            <a:ext cx="4344986" cy="30353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624" y="1"/>
            <a:ext cx="8143903" cy="121442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4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Some </a:t>
            </a:r>
            <a:r>
              <a:rPr lang="en-US" altLang="ko-KR" sz="4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March</a:t>
            </a:r>
            <a:r>
              <a:rPr lang="en-US" altLang="ko-KR" sz="4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4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Madness</a:t>
            </a:r>
            <a:r>
              <a:rPr lang="en-US" altLang="ko-KR" sz="4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Fans</a:t>
            </a:r>
            <a:endParaRPr lang="ko-KR" altLang="en-US" sz="4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내용 개체 틀 3" descr="MK-BK513_SP_FEA_G_20110313181756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6102" y="1214422"/>
            <a:ext cx="4311650" cy="2876550"/>
          </a:xfrm>
          <a:ln>
            <a:solidFill>
              <a:schemeClr val="tx1"/>
            </a:solidFill>
          </a:ln>
        </p:spPr>
      </p:pic>
      <p:pic>
        <p:nvPicPr>
          <p:cNvPr id="11268" name="그림 4" descr="duke-fan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176053"/>
            <a:ext cx="4071966" cy="29673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269" name="그림 5" descr="march-madness.bmp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7279" y="4071942"/>
            <a:ext cx="4296721" cy="27860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624" y="1"/>
            <a:ext cx="8143903" cy="121442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4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Some </a:t>
            </a:r>
            <a:r>
              <a:rPr lang="en-US" altLang="ko-KR" sz="4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March</a:t>
            </a:r>
            <a:r>
              <a:rPr lang="en-US" altLang="ko-KR" sz="4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4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Madness</a:t>
            </a:r>
            <a:r>
              <a:rPr lang="en-US" altLang="ko-KR" sz="4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Fans</a:t>
            </a:r>
            <a:endParaRPr lang="ko-KR" altLang="en-US" sz="4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내용 개체 틀 7" descr="marchmadnessf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285860"/>
            <a:ext cx="7724392" cy="5143536"/>
          </a:xfrm>
        </p:spPr>
      </p:pic>
      <p:pic>
        <p:nvPicPr>
          <p:cNvPr id="9" name="그림 8" descr="mmf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480" y="1714488"/>
            <a:ext cx="5857916" cy="40571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624" y="1"/>
            <a:ext cx="8143903" cy="121442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4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Some </a:t>
            </a:r>
            <a:r>
              <a:rPr lang="en-US" altLang="ko-KR" sz="4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March</a:t>
            </a:r>
            <a:r>
              <a:rPr lang="en-US" altLang="ko-KR" sz="4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4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Madness</a:t>
            </a:r>
            <a:r>
              <a:rPr lang="en-US" altLang="ko-KR" sz="4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Fans</a:t>
            </a:r>
            <a:endParaRPr lang="ko-KR" altLang="en-US" sz="4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그림 8" descr="cus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285860"/>
            <a:ext cx="8143932" cy="4736777"/>
          </a:xfrm>
          <a:prstGeom prst="rect">
            <a:avLst/>
          </a:prstGeom>
        </p:spPr>
      </p:pic>
      <p:pic>
        <p:nvPicPr>
          <p:cNvPr id="11" name="내용 개체 틀 10" descr="cuse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1285860"/>
            <a:ext cx="9144032" cy="508937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624" y="1"/>
            <a:ext cx="8143903" cy="121442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4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Some </a:t>
            </a:r>
            <a:r>
              <a:rPr lang="en-US" altLang="ko-KR" sz="4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March</a:t>
            </a:r>
            <a:r>
              <a:rPr lang="en-US" altLang="ko-KR" sz="4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4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Madness</a:t>
            </a:r>
            <a:r>
              <a:rPr lang="en-US" altLang="ko-KR" sz="4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Fans</a:t>
            </a:r>
            <a:endParaRPr lang="ko-KR" altLang="en-US" sz="4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내용 개체 틀 9"/>
          <p:cNvSpPr>
            <a:spLocks noGrp="1"/>
          </p:cNvSpPr>
          <p:nvPr>
            <p:ph idx="1"/>
          </p:nvPr>
        </p:nvSpPr>
        <p:spPr>
          <a:xfrm>
            <a:off x="457200" y="3714752"/>
            <a:ext cx="8229600" cy="2411411"/>
          </a:xfrm>
        </p:spPr>
        <p:txBody>
          <a:bodyPr/>
          <a:lstStyle/>
          <a:p>
            <a:endParaRPr lang="ko-KR" altLang="en-US" dirty="0"/>
          </a:p>
        </p:txBody>
      </p:sp>
      <p:pic>
        <p:nvPicPr>
          <p:cNvPr id="5" name="그림 4" descr="cuse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142984"/>
            <a:ext cx="7874000" cy="5245100"/>
          </a:xfrm>
          <a:prstGeom prst="rect">
            <a:avLst/>
          </a:prstGeom>
        </p:spPr>
      </p:pic>
      <p:pic>
        <p:nvPicPr>
          <p:cNvPr id="6" name="그림 5" descr="cus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142984"/>
            <a:ext cx="3542622" cy="2357454"/>
          </a:xfrm>
          <a:prstGeom prst="rect">
            <a:avLst/>
          </a:prstGeom>
        </p:spPr>
      </p:pic>
      <p:pic>
        <p:nvPicPr>
          <p:cNvPr id="7" name="내용 개체 틀 4" descr="cus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2143116"/>
            <a:ext cx="6191293" cy="3714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accent4">
                    <a:lumMod val="50000"/>
                  </a:schemeClr>
                </a:solidFill>
              </a:rPr>
              <a:t>What will we do today?</a:t>
            </a:r>
            <a:endParaRPr lang="ko-KR" alt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71538" y="1600200"/>
            <a:ext cx="7615262" cy="4525963"/>
          </a:xfrm>
        </p:spPr>
        <p:txBody>
          <a:bodyPr/>
          <a:lstStyle/>
          <a:p>
            <a:r>
              <a:rPr lang="en-US" altLang="ko-KR" dirty="0" smtClean="0"/>
              <a:t>Slang of the Day</a:t>
            </a:r>
          </a:p>
          <a:p>
            <a:r>
              <a:rPr lang="en-US" altLang="ko-KR" dirty="0" smtClean="0"/>
              <a:t>GIF of the Day</a:t>
            </a:r>
          </a:p>
          <a:p>
            <a:r>
              <a:rPr lang="en-US" altLang="ko-KR" dirty="0" smtClean="0"/>
              <a:t>Spanish of the Day</a:t>
            </a:r>
          </a:p>
          <a:p>
            <a:endParaRPr lang="en-US" altLang="ko-KR" dirty="0" smtClean="0"/>
          </a:p>
          <a:p>
            <a:r>
              <a:rPr lang="en-US" altLang="ko-KR" b="1" dirty="0" smtClean="0"/>
              <a:t>American Sports!!</a:t>
            </a:r>
          </a:p>
          <a:p>
            <a:endParaRPr lang="ko-KR" altLang="en-US" dirty="0"/>
          </a:p>
        </p:txBody>
      </p:sp>
      <p:pic>
        <p:nvPicPr>
          <p:cNvPr id="4" name="그림 3" descr="nca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9256" y="1857364"/>
            <a:ext cx="3143240" cy="4061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>
          <a:xfrm>
            <a:off x="914432" y="4056063"/>
            <a:ext cx="8229600" cy="2459037"/>
          </a:xfrm>
        </p:spPr>
        <p:txBody>
          <a:bodyPr/>
          <a:lstStyle/>
          <a:p>
            <a:r>
              <a:rPr lang="en-US" altLang="ko-KR" dirty="0" smtClean="0">
                <a:solidFill>
                  <a:srgbClr val="F79646"/>
                </a:solidFill>
              </a:rPr>
              <a:t>There are </a:t>
            </a:r>
            <a:r>
              <a:rPr lang="en-US" altLang="ko-KR" dirty="0" smtClean="0">
                <a:solidFill>
                  <a:srgbClr val="000000"/>
                </a:solidFill>
              </a:rPr>
              <a:t>64 </a:t>
            </a:r>
            <a:r>
              <a:rPr lang="en-US" altLang="ko-KR" dirty="0" smtClean="0">
                <a:solidFill>
                  <a:srgbClr val="F79646"/>
                </a:solidFill>
              </a:rPr>
              <a:t>college basketball </a:t>
            </a:r>
            <a:r>
              <a:rPr lang="en-US" altLang="ko-KR" dirty="0" smtClean="0">
                <a:solidFill>
                  <a:srgbClr val="000000"/>
                </a:solidFill>
              </a:rPr>
              <a:t>teams</a:t>
            </a:r>
            <a:r>
              <a:rPr lang="en-US" altLang="ko-KR" dirty="0" smtClean="0">
                <a:solidFill>
                  <a:srgbClr val="F79646"/>
                </a:solidFill>
              </a:rPr>
              <a:t> that participate.</a:t>
            </a:r>
          </a:p>
        </p:txBody>
      </p:sp>
      <p:pic>
        <p:nvPicPr>
          <p:cNvPr id="4" name="그림 3" descr="m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571480"/>
            <a:ext cx="6350000" cy="3568700"/>
          </a:xfrm>
          <a:prstGeom prst="rect">
            <a:avLst/>
          </a:prstGeom>
        </p:spPr>
      </p:pic>
      <p:pic>
        <p:nvPicPr>
          <p:cNvPr id="5" name="그림 4" descr="marchmadness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214290"/>
            <a:ext cx="6778672" cy="4357718"/>
          </a:xfrm>
          <a:prstGeom prst="rect">
            <a:avLst/>
          </a:prstGeom>
        </p:spPr>
      </p:pic>
      <p:pic>
        <p:nvPicPr>
          <p:cNvPr id="8" name="그림 7" descr="marchmadness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>
          <a:xfrm>
            <a:off x="771556" y="4357694"/>
            <a:ext cx="8229600" cy="2571768"/>
          </a:xfrm>
        </p:spPr>
        <p:txBody>
          <a:bodyPr>
            <a:normAutofit/>
          </a:bodyPr>
          <a:lstStyle/>
          <a:p>
            <a:r>
              <a:rPr lang="en-US" altLang="ko-KR" sz="3600" dirty="0" smtClean="0"/>
              <a:t>64 college teams play to be</a:t>
            </a:r>
            <a:br>
              <a:rPr lang="en-US" altLang="ko-KR" sz="3600" dirty="0" smtClean="0"/>
            </a:br>
            <a:r>
              <a:rPr lang="en-US" altLang="ko-KR" sz="3600" dirty="0" smtClean="0"/>
              <a:t> the </a:t>
            </a:r>
            <a:r>
              <a:rPr lang="en-US" altLang="ko-KR" sz="3600" b="1" dirty="0" smtClean="0"/>
              <a:t>best</a:t>
            </a:r>
            <a:r>
              <a:rPr lang="en-US" altLang="ko-KR" sz="3600" dirty="0" smtClean="0"/>
              <a:t> in the USA</a:t>
            </a:r>
            <a:br>
              <a:rPr lang="en-US" altLang="ko-KR" sz="3600" dirty="0" smtClean="0"/>
            </a:br>
            <a:r>
              <a:rPr lang="en-US" altLang="ko-KR" sz="3600" dirty="0" smtClean="0"/>
              <a:t/>
            </a:r>
            <a:br>
              <a:rPr lang="en-US" altLang="ko-KR" sz="3600" dirty="0" smtClean="0"/>
            </a:br>
            <a:r>
              <a:rPr lang="en-US" altLang="ko-KR" sz="3600" dirty="0" smtClean="0"/>
              <a:t>Teams are Ranked</a:t>
            </a:r>
          </a:p>
        </p:txBody>
      </p:sp>
      <p:pic>
        <p:nvPicPr>
          <p:cNvPr id="9" name="그림 8" descr="ucon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296728"/>
            <a:ext cx="7215238" cy="4060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50000"/>
                  </a:schemeClr>
                </a:solidFill>
              </a:rPr>
              <a:t>Americans Make A </a:t>
            </a:r>
            <a:r>
              <a:rPr lang="en-US" altLang="ko-KR" b="1" dirty="0" smtClean="0">
                <a:solidFill>
                  <a:schemeClr val="accent4">
                    <a:lumMod val="50000"/>
                  </a:schemeClr>
                </a:solidFill>
              </a:rPr>
              <a:t>Bracket</a:t>
            </a:r>
            <a:endParaRPr lang="ko-KR" alt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4911741"/>
          </a:xfrm>
        </p:spPr>
        <p:txBody>
          <a:bodyPr/>
          <a:lstStyle/>
          <a:p>
            <a:pPr algn="ctr">
              <a:buNone/>
            </a:pPr>
            <a:r>
              <a:rPr lang="en-US" altLang="ko-KR" dirty="0" smtClean="0"/>
              <a:t>A Bracket is how </a:t>
            </a:r>
          </a:p>
          <a:p>
            <a:pPr algn="ctr">
              <a:buNone/>
            </a:pPr>
            <a:r>
              <a:rPr lang="en-US" altLang="ko-KR" dirty="0" smtClean="0"/>
              <a:t>we </a:t>
            </a:r>
            <a:r>
              <a:rPr lang="en-US" altLang="ko-KR" b="1" dirty="0" smtClean="0"/>
              <a:t>guess which team will win </a:t>
            </a:r>
          </a:p>
          <a:p>
            <a:pPr algn="ctr">
              <a:buNone/>
            </a:pPr>
            <a:r>
              <a:rPr lang="en-US" altLang="ko-KR" dirty="0" smtClean="0"/>
              <a:t>the NCAA tournament</a:t>
            </a:r>
          </a:p>
          <a:p>
            <a:pPr algn="ctr">
              <a:buNone/>
            </a:pPr>
            <a:r>
              <a:rPr lang="en-US" altLang="ko-KR" dirty="0" smtClean="0">
                <a:solidFill>
                  <a:schemeClr val="accent2"/>
                </a:solidFill>
              </a:rPr>
              <a:t>(</a:t>
            </a:r>
            <a:r>
              <a:rPr lang="ko-KR" altLang="en-US" dirty="0" smtClean="0">
                <a:solidFill>
                  <a:schemeClr val="accent2"/>
                </a:solidFill>
              </a:rPr>
              <a:t>승자들 </a:t>
            </a:r>
            <a:r>
              <a:rPr lang="ko-KR" altLang="en-US" dirty="0" err="1" smtClean="0">
                <a:solidFill>
                  <a:schemeClr val="accent2"/>
                </a:solidFill>
              </a:rPr>
              <a:t>알아맞추기</a:t>
            </a:r>
            <a:r>
              <a:rPr lang="ko-KR" altLang="en-US" dirty="0" smtClean="0">
                <a:solidFill>
                  <a:schemeClr val="accent2"/>
                </a:solidFill>
              </a:rPr>
              <a:t> 경연대회</a:t>
            </a:r>
            <a:r>
              <a:rPr lang="en-US" altLang="ko-KR" dirty="0" smtClean="0">
                <a:solidFill>
                  <a:schemeClr val="accent2"/>
                </a:solidFill>
              </a:rPr>
              <a:t>)</a:t>
            </a:r>
            <a:endParaRPr lang="ko-KR" altLang="en-US" dirty="0">
              <a:solidFill>
                <a:schemeClr val="accent2"/>
              </a:solidFill>
            </a:endParaRPr>
          </a:p>
        </p:txBody>
      </p:sp>
      <p:pic>
        <p:nvPicPr>
          <p:cNvPr id="4" name="내용 개체 틀 3" descr="bracke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57158" y="3748372"/>
            <a:ext cx="4857784" cy="31096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그림 4" descr="n5Gp872Uu64yJ7ix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8312" y="4295775"/>
            <a:ext cx="3595688" cy="2562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4">
                    <a:lumMod val="50000"/>
                  </a:schemeClr>
                </a:solidFill>
              </a:rPr>
              <a:t>Americans Make A </a:t>
            </a:r>
            <a:r>
              <a:rPr lang="en-US" altLang="ko-KR" b="1" dirty="0" smtClean="0">
                <a:solidFill>
                  <a:schemeClr val="accent4">
                    <a:lumMod val="50000"/>
                  </a:schemeClr>
                </a:solidFill>
              </a:rPr>
              <a:t>Bracket</a:t>
            </a:r>
            <a:endParaRPr lang="ko-KR" alt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697427"/>
          </a:xfrm>
        </p:spPr>
        <p:txBody>
          <a:bodyPr/>
          <a:lstStyle/>
          <a:p>
            <a:pPr algn="ctr">
              <a:buNone/>
            </a:pPr>
            <a:r>
              <a:rPr lang="en-US" altLang="ko-KR" b="1" dirty="0" smtClean="0"/>
              <a:t>Many Americans bet money $$$$</a:t>
            </a:r>
          </a:p>
          <a:p>
            <a:pPr lvl="1" algn="ctr">
              <a:buNone/>
            </a:pPr>
            <a:r>
              <a:rPr lang="en-US" altLang="ko-KR" dirty="0" smtClean="0"/>
              <a:t>Among friends</a:t>
            </a:r>
          </a:p>
          <a:p>
            <a:pPr lvl="1" algn="ctr">
              <a:buNone/>
            </a:pPr>
            <a:r>
              <a:rPr lang="en-US" altLang="ko-KR" dirty="0" smtClean="0"/>
              <a:t>At company</a:t>
            </a:r>
          </a:p>
          <a:p>
            <a:pPr lvl="1" algn="ctr">
              <a:buNone/>
            </a:pPr>
            <a:r>
              <a:rPr lang="en-US" altLang="ko-KR" dirty="0" smtClean="0"/>
              <a:t>On Internet</a:t>
            </a:r>
          </a:p>
          <a:p>
            <a:pPr lvl="1" algn="ctr">
              <a:buNone/>
            </a:pPr>
            <a:endParaRPr lang="en-US" altLang="ko-KR" dirty="0" smtClean="0"/>
          </a:p>
          <a:p>
            <a:pPr algn="ctr">
              <a:buNone/>
            </a:pPr>
            <a:r>
              <a:rPr lang="en-US" altLang="ko-KR" dirty="0" smtClean="0"/>
              <a:t>If their bracket is right, they win $$$$$!!! </a:t>
            </a:r>
            <a:r>
              <a:rPr lang="en-US" altLang="ko-KR" dirty="0" smtClean="0">
                <a:solidFill>
                  <a:schemeClr val="accent2"/>
                </a:solidFill>
              </a:rPr>
              <a:t>(the most </a:t>
            </a:r>
            <a:r>
              <a:rPr lang="ko-KR" altLang="en-US" dirty="0" smtClean="0">
                <a:solidFill>
                  <a:schemeClr val="accent2"/>
                </a:solidFill>
              </a:rPr>
              <a:t>정학한 </a:t>
            </a:r>
            <a:r>
              <a:rPr lang="ko-KR" altLang="en-US" dirty="0" err="1" smtClean="0">
                <a:solidFill>
                  <a:schemeClr val="accent2"/>
                </a:solidFill>
              </a:rPr>
              <a:t>알아맞추기</a:t>
            </a:r>
            <a:r>
              <a:rPr lang="ko-KR" altLang="en-US" dirty="0" smtClean="0">
                <a:solidFill>
                  <a:schemeClr val="accent2"/>
                </a:solidFill>
              </a:rPr>
              <a:t> </a:t>
            </a:r>
            <a:r>
              <a:rPr lang="en-US" altLang="ko-KR" dirty="0" smtClean="0">
                <a:solidFill>
                  <a:schemeClr val="accent2"/>
                </a:solidFill>
              </a:rPr>
              <a:t>wins $$$) </a:t>
            </a:r>
          </a:p>
          <a:p>
            <a:pPr algn="ctr">
              <a:buNone/>
            </a:pPr>
            <a:endParaRPr lang="ko-KR" altLang="en-US" dirty="0"/>
          </a:p>
        </p:txBody>
      </p:sp>
      <p:pic>
        <p:nvPicPr>
          <p:cNvPr id="8" name="그림 7" descr="madne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480" y="285728"/>
            <a:ext cx="6250825" cy="3500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ao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76206" b="51069"/>
          <a:stretch>
            <a:fillRect/>
          </a:stretch>
        </p:blipFill>
        <p:spPr>
          <a:xfrm>
            <a:off x="500034" y="357166"/>
            <a:ext cx="1357322" cy="2214578"/>
          </a:xfrm>
        </p:spPr>
      </p:pic>
      <p:pic>
        <p:nvPicPr>
          <p:cNvPr id="5" name="내용 개체 틀 3" descr="aoa.jpg"/>
          <p:cNvPicPr>
            <a:picLocks noChangeAspect="1"/>
          </p:cNvPicPr>
          <p:nvPr/>
        </p:nvPicPr>
        <p:blipFill>
          <a:blip r:embed="rId2" cstate="print"/>
          <a:srcRect l="26298" r="51160" b="54226"/>
          <a:stretch>
            <a:fillRect/>
          </a:stretch>
        </p:blipFill>
        <p:spPr>
          <a:xfrm>
            <a:off x="2500298" y="285728"/>
            <a:ext cx="1285884" cy="2071702"/>
          </a:xfrm>
          <a:prstGeom prst="rect">
            <a:avLst/>
          </a:prstGeom>
        </p:spPr>
      </p:pic>
      <p:pic>
        <p:nvPicPr>
          <p:cNvPr id="6" name="내용 개체 틀 3" descr="aoa.jpg"/>
          <p:cNvPicPr>
            <a:picLocks noChangeAspect="1"/>
          </p:cNvPicPr>
          <p:nvPr/>
        </p:nvPicPr>
        <p:blipFill>
          <a:blip r:embed="rId2" cstate="print"/>
          <a:srcRect l="50092" r="24862" b="51069"/>
          <a:stretch>
            <a:fillRect/>
          </a:stretch>
        </p:blipFill>
        <p:spPr>
          <a:xfrm>
            <a:off x="4572000" y="285728"/>
            <a:ext cx="1428760" cy="2214578"/>
          </a:xfrm>
          <a:prstGeom prst="rect">
            <a:avLst/>
          </a:prstGeom>
        </p:spPr>
      </p:pic>
      <p:pic>
        <p:nvPicPr>
          <p:cNvPr id="7" name="내용 개체 틀 3" descr="aoa.jpg"/>
          <p:cNvPicPr>
            <a:picLocks noChangeAspect="1"/>
          </p:cNvPicPr>
          <p:nvPr/>
        </p:nvPicPr>
        <p:blipFill>
          <a:blip r:embed="rId2" cstate="print"/>
          <a:srcRect l="76390" b="51069"/>
          <a:stretch>
            <a:fillRect/>
          </a:stretch>
        </p:blipFill>
        <p:spPr>
          <a:xfrm>
            <a:off x="6715140" y="214290"/>
            <a:ext cx="1346818" cy="2214578"/>
          </a:xfrm>
          <a:prstGeom prst="rect">
            <a:avLst/>
          </a:prstGeom>
        </p:spPr>
      </p:pic>
      <p:pic>
        <p:nvPicPr>
          <p:cNvPr id="8" name="내용 개체 틀 3" descr="aoa.jpg"/>
          <p:cNvPicPr>
            <a:picLocks noChangeAspect="1"/>
          </p:cNvPicPr>
          <p:nvPr/>
        </p:nvPicPr>
        <p:blipFill>
          <a:blip r:embed="rId2" cstate="print"/>
          <a:srcRect t="50509" r="76206"/>
          <a:stretch>
            <a:fillRect/>
          </a:stretch>
        </p:blipFill>
        <p:spPr>
          <a:xfrm>
            <a:off x="785786" y="4071942"/>
            <a:ext cx="1357322" cy="2239947"/>
          </a:xfrm>
          <a:prstGeom prst="rect">
            <a:avLst/>
          </a:prstGeom>
        </p:spPr>
      </p:pic>
      <p:pic>
        <p:nvPicPr>
          <p:cNvPr id="9" name="내용 개체 틀 3" descr="aoa.jpg"/>
          <p:cNvPicPr>
            <a:picLocks noChangeAspect="1"/>
          </p:cNvPicPr>
          <p:nvPr/>
        </p:nvPicPr>
        <p:blipFill>
          <a:blip r:embed="rId2" cstate="print"/>
          <a:srcRect l="25046" t="50509" r="51160"/>
          <a:stretch>
            <a:fillRect/>
          </a:stretch>
        </p:blipFill>
        <p:spPr>
          <a:xfrm>
            <a:off x="2786050" y="4000504"/>
            <a:ext cx="1357322" cy="2239947"/>
          </a:xfrm>
          <a:prstGeom prst="rect">
            <a:avLst/>
          </a:prstGeom>
        </p:spPr>
      </p:pic>
      <p:pic>
        <p:nvPicPr>
          <p:cNvPr id="10" name="내용 개체 틀 3" descr="aoa.jpg"/>
          <p:cNvPicPr>
            <a:picLocks noChangeAspect="1"/>
          </p:cNvPicPr>
          <p:nvPr/>
        </p:nvPicPr>
        <p:blipFill>
          <a:blip r:embed="rId2" cstate="print"/>
          <a:srcRect l="50092" t="50509" r="26114"/>
          <a:stretch>
            <a:fillRect/>
          </a:stretch>
        </p:blipFill>
        <p:spPr>
          <a:xfrm>
            <a:off x="4857752" y="4071942"/>
            <a:ext cx="1357322" cy="2239947"/>
          </a:xfrm>
          <a:prstGeom prst="rect">
            <a:avLst/>
          </a:prstGeom>
        </p:spPr>
      </p:pic>
      <p:pic>
        <p:nvPicPr>
          <p:cNvPr id="11" name="내용 개체 틀 3" descr="aoa.jpg"/>
          <p:cNvPicPr>
            <a:picLocks noChangeAspect="1"/>
          </p:cNvPicPr>
          <p:nvPr/>
        </p:nvPicPr>
        <p:blipFill>
          <a:blip r:embed="rId2" cstate="print"/>
          <a:srcRect l="76390" t="52087"/>
          <a:stretch>
            <a:fillRect/>
          </a:stretch>
        </p:blipFill>
        <p:spPr>
          <a:xfrm>
            <a:off x="7215206" y="4143380"/>
            <a:ext cx="1346818" cy="2168509"/>
          </a:xfrm>
          <a:prstGeom prst="rect">
            <a:avLst/>
          </a:prstGeom>
        </p:spPr>
      </p:pic>
      <p:pic>
        <p:nvPicPr>
          <p:cNvPr id="1026" name="Picture 2" descr="C:\Users\user\Downloads\manw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186776">
            <a:off x="432673" y="2435396"/>
            <a:ext cx="1487920" cy="688163"/>
          </a:xfrm>
          <a:prstGeom prst="rect">
            <a:avLst/>
          </a:prstGeom>
          <a:noFill/>
        </p:spPr>
      </p:pic>
      <p:pic>
        <p:nvPicPr>
          <p:cNvPr id="13" name="Picture 2" descr="C:\Users\user\Downloads\manw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3571876"/>
            <a:ext cx="1487920" cy="688163"/>
          </a:xfrm>
          <a:prstGeom prst="rect">
            <a:avLst/>
          </a:prstGeom>
          <a:noFill/>
        </p:spPr>
      </p:pic>
      <p:pic>
        <p:nvPicPr>
          <p:cNvPr id="14" name="Picture 2" descr="C:\Users\user\Downloads\manw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91769">
            <a:off x="2464384" y="2443143"/>
            <a:ext cx="1487920" cy="688163"/>
          </a:xfrm>
          <a:prstGeom prst="rect">
            <a:avLst/>
          </a:prstGeom>
          <a:noFill/>
        </p:spPr>
      </p:pic>
      <p:pic>
        <p:nvPicPr>
          <p:cNvPr id="15" name="Picture 2" descr="C:\Users\user\Downloads\manw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82436">
            <a:off x="4819915" y="2366457"/>
            <a:ext cx="1487920" cy="688163"/>
          </a:xfrm>
          <a:prstGeom prst="rect">
            <a:avLst/>
          </a:prstGeom>
          <a:noFill/>
        </p:spPr>
      </p:pic>
      <p:pic>
        <p:nvPicPr>
          <p:cNvPr id="16" name="Picture 2" descr="C:\Users\user\Downloads\manw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74896">
            <a:off x="6976348" y="2476464"/>
            <a:ext cx="1487920" cy="688163"/>
          </a:xfrm>
          <a:prstGeom prst="rect">
            <a:avLst/>
          </a:prstGeom>
          <a:noFill/>
        </p:spPr>
      </p:pic>
      <p:pic>
        <p:nvPicPr>
          <p:cNvPr id="17" name="Picture 2" descr="C:\Users\user\Downloads\manw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12493">
            <a:off x="3018016" y="3397609"/>
            <a:ext cx="1487920" cy="688163"/>
          </a:xfrm>
          <a:prstGeom prst="rect">
            <a:avLst/>
          </a:prstGeom>
          <a:noFill/>
        </p:spPr>
      </p:pic>
      <p:pic>
        <p:nvPicPr>
          <p:cNvPr id="18" name="Picture 2" descr="C:\Users\user\Downloads\manw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87709">
            <a:off x="4718953" y="3340435"/>
            <a:ext cx="1487920" cy="688163"/>
          </a:xfrm>
          <a:prstGeom prst="rect">
            <a:avLst/>
          </a:prstGeom>
          <a:noFill/>
        </p:spPr>
      </p:pic>
      <p:pic>
        <p:nvPicPr>
          <p:cNvPr id="19" name="Picture 2" descr="C:\Users\user\Downloads\manw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186776">
            <a:off x="6504903" y="3483311"/>
            <a:ext cx="1487920" cy="688163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26431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>If all of my friends gave 10,000 and made a bracket…</a:t>
            </a:r>
            <a:endParaRPr lang="ko-KR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ao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76206" b="51069"/>
          <a:stretch>
            <a:fillRect/>
          </a:stretch>
        </p:blipFill>
        <p:spPr>
          <a:xfrm>
            <a:off x="500034" y="357166"/>
            <a:ext cx="1357322" cy="2214578"/>
          </a:xfrm>
        </p:spPr>
      </p:pic>
      <p:pic>
        <p:nvPicPr>
          <p:cNvPr id="5" name="내용 개체 틀 3" descr="aoa.jpg"/>
          <p:cNvPicPr>
            <a:picLocks noChangeAspect="1"/>
          </p:cNvPicPr>
          <p:nvPr/>
        </p:nvPicPr>
        <p:blipFill>
          <a:blip r:embed="rId2" cstate="print"/>
          <a:srcRect l="26298" r="51160" b="54226"/>
          <a:stretch>
            <a:fillRect/>
          </a:stretch>
        </p:blipFill>
        <p:spPr>
          <a:xfrm>
            <a:off x="2500298" y="285728"/>
            <a:ext cx="1285884" cy="2071702"/>
          </a:xfrm>
          <a:prstGeom prst="rect">
            <a:avLst/>
          </a:prstGeom>
        </p:spPr>
      </p:pic>
      <p:pic>
        <p:nvPicPr>
          <p:cNvPr id="6" name="내용 개체 틀 3" descr="aoa.jpg"/>
          <p:cNvPicPr>
            <a:picLocks noChangeAspect="1"/>
          </p:cNvPicPr>
          <p:nvPr/>
        </p:nvPicPr>
        <p:blipFill>
          <a:blip r:embed="rId2" cstate="print"/>
          <a:srcRect l="50092" r="24862" b="51069"/>
          <a:stretch>
            <a:fillRect/>
          </a:stretch>
        </p:blipFill>
        <p:spPr>
          <a:xfrm>
            <a:off x="4572000" y="285728"/>
            <a:ext cx="1428760" cy="2214578"/>
          </a:xfrm>
          <a:prstGeom prst="rect">
            <a:avLst/>
          </a:prstGeom>
        </p:spPr>
      </p:pic>
      <p:pic>
        <p:nvPicPr>
          <p:cNvPr id="7" name="내용 개체 틀 3" descr="aoa.jpg"/>
          <p:cNvPicPr>
            <a:picLocks noChangeAspect="1"/>
          </p:cNvPicPr>
          <p:nvPr/>
        </p:nvPicPr>
        <p:blipFill>
          <a:blip r:embed="rId2" cstate="print"/>
          <a:srcRect l="76390" b="51069"/>
          <a:stretch>
            <a:fillRect/>
          </a:stretch>
        </p:blipFill>
        <p:spPr>
          <a:xfrm>
            <a:off x="6715140" y="214290"/>
            <a:ext cx="1346818" cy="2214578"/>
          </a:xfrm>
          <a:prstGeom prst="rect">
            <a:avLst/>
          </a:prstGeom>
        </p:spPr>
      </p:pic>
      <p:pic>
        <p:nvPicPr>
          <p:cNvPr id="8" name="내용 개체 틀 3" descr="aoa.jpg"/>
          <p:cNvPicPr>
            <a:picLocks noChangeAspect="1"/>
          </p:cNvPicPr>
          <p:nvPr/>
        </p:nvPicPr>
        <p:blipFill>
          <a:blip r:embed="rId2" cstate="print"/>
          <a:srcRect t="50509" r="76206"/>
          <a:stretch>
            <a:fillRect/>
          </a:stretch>
        </p:blipFill>
        <p:spPr>
          <a:xfrm>
            <a:off x="785786" y="4071942"/>
            <a:ext cx="1357322" cy="2239947"/>
          </a:xfrm>
          <a:prstGeom prst="rect">
            <a:avLst/>
          </a:prstGeom>
        </p:spPr>
      </p:pic>
      <p:pic>
        <p:nvPicPr>
          <p:cNvPr id="9" name="내용 개체 틀 3" descr="aoa.jpg"/>
          <p:cNvPicPr>
            <a:picLocks noChangeAspect="1"/>
          </p:cNvPicPr>
          <p:nvPr/>
        </p:nvPicPr>
        <p:blipFill>
          <a:blip r:embed="rId2" cstate="print"/>
          <a:srcRect l="25046" t="50509" r="51160"/>
          <a:stretch>
            <a:fillRect/>
          </a:stretch>
        </p:blipFill>
        <p:spPr>
          <a:xfrm>
            <a:off x="2786050" y="4000504"/>
            <a:ext cx="1357322" cy="2239947"/>
          </a:xfrm>
          <a:prstGeom prst="rect">
            <a:avLst/>
          </a:prstGeom>
        </p:spPr>
      </p:pic>
      <p:pic>
        <p:nvPicPr>
          <p:cNvPr id="10" name="내용 개체 틀 3" descr="aoa.jpg"/>
          <p:cNvPicPr>
            <a:picLocks noChangeAspect="1"/>
          </p:cNvPicPr>
          <p:nvPr/>
        </p:nvPicPr>
        <p:blipFill>
          <a:blip r:embed="rId2" cstate="print"/>
          <a:srcRect l="50092" t="50509" r="26114"/>
          <a:stretch>
            <a:fillRect/>
          </a:stretch>
        </p:blipFill>
        <p:spPr>
          <a:xfrm>
            <a:off x="4857752" y="4071942"/>
            <a:ext cx="1357322" cy="2239947"/>
          </a:xfrm>
          <a:prstGeom prst="rect">
            <a:avLst/>
          </a:prstGeom>
        </p:spPr>
      </p:pic>
      <p:pic>
        <p:nvPicPr>
          <p:cNvPr id="11" name="내용 개체 틀 3" descr="aoa.jpg"/>
          <p:cNvPicPr>
            <a:picLocks noChangeAspect="1"/>
          </p:cNvPicPr>
          <p:nvPr/>
        </p:nvPicPr>
        <p:blipFill>
          <a:blip r:embed="rId2" cstate="print"/>
          <a:srcRect l="76390" t="52087"/>
          <a:stretch>
            <a:fillRect/>
          </a:stretch>
        </p:blipFill>
        <p:spPr>
          <a:xfrm>
            <a:off x="7215206" y="4143380"/>
            <a:ext cx="1346818" cy="2168509"/>
          </a:xfrm>
          <a:prstGeom prst="rect">
            <a:avLst/>
          </a:prstGeom>
        </p:spPr>
      </p:pic>
      <p:pic>
        <p:nvPicPr>
          <p:cNvPr id="1026" name="Picture 2" descr="C:\Users\user\Downloads\manw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186776">
            <a:off x="2075747" y="2411742"/>
            <a:ext cx="1487920" cy="688163"/>
          </a:xfrm>
          <a:prstGeom prst="rect">
            <a:avLst/>
          </a:prstGeom>
          <a:noFill/>
        </p:spPr>
      </p:pic>
      <p:pic>
        <p:nvPicPr>
          <p:cNvPr id="13" name="Picture 2" descr="C:\Users\user\Downloads\manw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785926"/>
            <a:ext cx="1487920" cy="688163"/>
          </a:xfrm>
          <a:prstGeom prst="rect">
            <a:avLst/>
          </a:prstGeom>
          <a:noFill/>
        </p:spPr>
      </p:pic>
      <p:pic>
        <p:nvPicPr>
          <p:cNvPr id="14" name="Picture 2" descr="C:\Users\user\Downloads\manw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91769">
            <a:off x="2464384" y="2443143"/>
            <a:ext cx="1487920" cy="688163"/>
          </a:xfrm>
          <a:prstGeom prst="rect">
            <a:avLst/>
          </a:prstGeom>
          <a:noFill/>
        </p:spPr>
      </p:pic>
      <p:pic>
        <p:nvPicPr>
          <p:cNvPr id="15" name="Picture 2" descr="C:\Users\user\Downloads\manw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82436">
            <a:off x="2748212" y="1937829"/>
            <a:ext cx="1487920" cy="688163"/>
          </a:xfrm>
          <a:prstGeom prst="rect">
            <a:avLst/>
          </a:prstGeom>
          <a:noFill/>
        </p:spPr>
      </p:pic>
      <p:pic>
        <p:nvPicPr>
          <p:cNvPr id="16" name="Picture 2" descr="C:\Users\user\Downloads\manw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74896">
            <a:off x="2261440" y="1976398"/>
            <a:ext cx="1487920" cy="688163"/>
          </a:xfrm>
          <a:prstGeom prst="rect">
            <a:avLst/>
          </a:prstGeom>
          <a:noFill/>
        </p:spPr>
      </p:pic>
      <p:pic>
        <p:nvPicPr>
          <p:cNvPr id="17" name="Picture 2" descr="C:\Users\user\Downloads\manw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12493">
            <a:off x="3160891" y="1754533"/>
            <a:ext cx="1487920" cy="688163"/>
          </a:xfrm>
          <a:prstGeom prst="rect">
            <a:avLst/>
          </a:prstGeom>
          <a:noFill/>
        </p:spPr>
      </p:pic>
      <p:pic>
        <p:nvPicPr>
          <p:cNvPr id="18" name="Picture 2" descr="C:\Users\user\Downloads\manw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87709">
            <a:off x="2053770" y="1569710"/>
            <a:ext cx="1487920" cy="688163"/>
          </a:xfrm>
          <a:prstGeom prst="rect">
            <a:avLst/>
          </a:prstGeom>
          <a:noFill/>
        </p:spPr>
      </p:pic>
      <p:pic>
        <p:nvPicPr>
          <p:cNvPr id="19" name="Picture 2" descr="C:\Users\user\Downloads\manw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186776">
            <a:off x="3075879" y="1983114"/>
            <a:ext cx="1487920" cy="688163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26431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>The most accurate bracket </a:t>
            </a:r>
            <a:br>
              <a:rPr lang="en-US" altLang="ko-KR" b="1" dirty="0" smtClean="0"/>
            </a:br>
            <a:r>
              <a:rPr lang="en-US" altLang="ko-KR" b="1" dirty="0" smtClean="0"/>
              <a:t>keeps all!</a:t>
            </a:r>
            <a:endParaRPr lang="ko-KR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-24"/>
            <a:ext cx="8572560" cy="15716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Even President </a:t>
            </a:r>
            <a:r>
              <a:rPr lang="en-US" altLang="ko-KR" sz="3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Obama</a:t>
            </a:r>
            <a:r>
              <a:rPr lang="en-US" altLang="ko-KR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makes a bracket! </a:t>
            </a:r>
            <a:endParaRPr lang="ko-KR" alt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그림 5" descr="oba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5" y="1357298"/>
            <a:ext cx="4938201" cy="3286148"/>
          </a:xfrm>
          <a:prstGeom prst="rect">
            <a:avLst/>
          </a:prstGeom>
        </p:spPr>
      </p:pic>
      <p:pic>
        <p:nvPicPr>
          <p:cNvPr id="7" name="그림 6" descr="obam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8947" y="3786166"/>
            <a:ext cx="5555053" cy="3071834"/>
          </a:xfrm>
          <a:prstGeom prst="rect">
            <a:avLst/>
          </a:prstGeom>
        </p:spPr>
      </p:pic>
      <p:pic>
        <p:nvPicPr>
          <p:cNvPr id="8" name="그림 7" descr="obama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1538" y="1357298"/>
            <a:ext cx="7107724" cy="4786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How do you fill out a bracket?</a:t>
            </a:r>
            <a:endParaRPr lang="ko-KR" altLang="en-US" b="1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200184" y="1571612"/>
            <a:ext cx="8229600" cy="2643206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Study 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ranking</a:t>
            </a:r>
            <a:r>
              <a:rPr kumimoji="0" lang="en-US" altLang="ko-K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statistics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ko-KR" sz="3200" dirty="0" smtClean="0"/>
              <a:t>Use instinct/feel (</a:t>
            </a:r>
            <a:r>
              <a:rPr lang="ko-KR" altLang="en-US" sz="3200" dirty="0" err="1" smtClean="0"/>
              <a:t>삘링</a:t>
            </a:r>
            <a:r>
              <a:rPr lang="en-US" altLang="ko-KR" sz="3200" dirty="0" smtClean="0"/>
              <a:t>)</a:t>
            </a:r>
            <a:endParaRPr kumimoji="0" lang="en-US" altLang="ko-KR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ko-KR" sz="3200" dirty="0" smtClean="0"/>
              <a:t>Guess!!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Girls</a:t>
            </a:r>
            <a:r>
              <a:rPr kumimoji="0" lang="en-US" altLang="ko-K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en-US" altLang="ko-KR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sometimes do by team colors</a:t>
            </a:r>
            <a:endParaRPr kumimoji="0" lang="en-US" altLang="ko-K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그림 4" descr="team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4000528"/>
            <a:ext cx="2844796" cy="2857496"/>
          </a:xfrm>
          <a:prstGeom prst="rect">
            <a:avLst/>
          </a:prstGeom>
        </p:spPr>
      </p:pic>
      <p:pic>
        <p:nvPicPr>
          <p:cNvPr id="6" name="그림 5" descr="girl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95457" y="4000504"/>
            <a:ext cx="5348543" cy="2786058"/>
          </a:xfrm>
          <a:prstGeom prst="rect">
            <a:avLst/>
          </a:prstGeom>
        </p:spPr>
      </p:pic>
      <p:pic>
        <p:nvPicPr>
          <p:cNvPr id="7" name="그림 6" descr="d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72330" y="2071678"/>
            <a:ext cx="1867910" cy="1243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Every School Has a Color</a:t>
            </a:r>
            <a:endParaRPr lang="ko-KR" altLang="en-US" b="1" dirty="0"/>
          </a:p>
        </p:txBody>
      </p:sp>
      <p:pic>
        <p:nvPicPr>
          <p:cNvPr id="3" name="그림 2" descr="1michig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3306" y="1928802"/>
            <a:ext cx="2695575" cy="1695450"/>
          </a:xfrm>
          <a:prstGeom prst="rect">
            <a:avLst/>
          </a:prstGeom>
        </p:spPr>
      </p:pic>
      <p:pic>
        <p:nvPicPr>
          <p:cNvPr id="4" name="그림 3" descr="2. uc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643051"/>
            <a:ext cx="3193217" cy="1857388"/>
          </a:xfrm>
          <a:prstGeom prst="rect">
            <a:avLst/>
          </a:prstGeom>
        </p:spPr>
      </p:pic>
      <p:pic>
        <p:nvPicPr>
          <p:cNvPr id="5" name="그림 4" descr="3. syracus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43702" y="1643050"/>
            <a:ext cx="2219325" cy="2057400"/>
          </a:xfrm>
          <a:prstGeom prst="rect">
            <a:avLst/>
          </a:prstGeom>
        </p:spPr>
      </p:pic>
      <p:pic>
        <p:nvPicPr>
          <p:cNvPr id="6" name="그림 5" descr="4. gtow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4286256"/>
            <a:ext cx="2857500" cy="1714500"/>
          </a:xfrm>
          <a:prstGeom prst="rect">
            <a:avLst/>
          </a:prstGeom>
        </p:spPr>
      </p:pic>
      <p:pic>
        <p:nvPicPr>
          <p:cNvPr id="7" name="그림 6" descr="rutgere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85852" y="4214818"/>
            <a:ext cx="3295650" cy="138112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Every School Has a Mascot</a:t>
            </a:r>
            <a:endParaRPr lang="ko-KR" altLang="en-US" b="1" dirty="0"/>
          </a:p>
        </p:txBody>
      </p:sp>
      <p:pic>
        <p:nvPicPr>
          <p:cNvPr id="3" name="그림 2" descr="1michig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3306" y="1928802"/>
            <a:ext cx="2695575" cy="1695450"/>
          </a:xfrm>
          <a:prstGeom prst="rect">
            <a:avLst/>
          </a:prstGeom>
        </p:spPr>
      </p:pic>
      <p:pic>
        <p:nvPicPr>
          <p:cNvPr id="4" name="그림 3" descr="2. uc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643051"/>
            <a:ext cx="3193217" cy="1857388"/>
          </a:xfrm>
          <a:prstGeom prst="rect">
            <a:avLst/>
          </a:prstGeom>
        </p:spPr>
      </p:pic>
      <p:pic>
        <p:nvPicPr>
          <p:cNvPr id="5" name="그림 4" descr="3. syracus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43702" y="1643050"/>
            <a:ext cx="2219325" cy="2057400"/>
          </a:xfrm>
          <a:prstGeom prst="rect">
            <a:avLst/>
          </a:prstGeom>
        </p:spPr>
      </p:pic>
      <p:pic>
        <p:nvPicPr>
          <p:cNvPr id="6" name="그림 5" descr="4. gtow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4286256"/>
            <a:ext cx="2857500" cy="1714500"/>
          </a:xfrm>
          <a:prstGeom prst="rect">
            <a:avLst/>
          </a:prstGeom>
        </p:spPr>
      </p:pic>
      <p:pic>
        <p:nvPicPr>
          <p:cNvPr id="7" name="그림 6" descr="rutgere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85852" y="4214818"/>
            <a:ext cx="3295650" cy="1381125"/>
          </a:xfrm>
          <a:prstGeom prst="rect">
            <a:avLst/>
          </a:prstGeom>
        </p:spPr>
      </p:pic>
      <p:pic>
        <p:nvPicPr>
          <p:cNvPr id="8" name="그림 7" descr="1mascot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85852" y="1214422"/>
            <a:ext cx="2000264" cy="2948280"/>
          </a:xfrm>
          <a:prstGeom prst="rect">
            <a:avLst/>
          </a:prstGeom>
        </p:spPr>
      </p:pic>
      <p:pic>
        <p:nvPicPr>
          <p:cNvPr id="9" name="그림 8" descr="2mascot.jpg"/>
          <p:cNvPicPr>
            <a:picLocks noChangeAspect="1"/>
          </p:cNvPicPr>
          <p:nvPr/>
        </p:nvPicPr>
        <p:blipFill>
          <a:blip r:embed="rId8" cstate="print"/>
          <a:srcRect t="7052"/>
          <a:stretch>
            <a:fillRect/>
          </a:stretch>
        </p:blipFill>
        <p:spPr>
          <a:xfrm>
            <a:off x="3929058" y="1186142"/>
            <a:ext cx="2143140" cy="2991540"/>
          </a:xfrm>
          <a:prstGeom prst="rect">
            <a:avLst/>
          </a:prstGeom>
        </p:spPr>
      </p:pic>
      <p:pic>
        <p:nvPicPr>
          <p:cNvPr id="10" name="그림 9" descr="3mascot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43702" y="1357298"/>
            <a:ext cx="2500298" cy="2730588"/>
          </a:xfrm>
          <a:prstGeom prst="rect">
            <a:avLst/>
          </a:prstGeom>
        </p:spPr>
      </p:pic>
      <p:pic>
        <p:nvPicPr>
          <p:cNvPr id="11" name="그림 10" descr="4 mascot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28662" y="4357694"/>
            <a:ext cx="3757290" cy="2500306"/>
          </a:xfrm>
          <a:prstGeom prst="rect">
            <a:avLst/>
          </a:prstGeom>
        </p:spPr>
      </p:pic>
      <p:pic>
        <p:nvPicPr>
          <p:cNvPr id="12" name="그림 11" descr="5mascot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86446" y="4238625"/>
            <a:ext cx="1743075" cy="2619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 descr="slangoftheday.jpg"/>
          <p:cNvPicPr>
            <a:picLocks noChangeAspect="1"/>
          </p:cNvPicPr>
          <p:nvPr/>
        </p:nvPicPr>
        <p:blipFill>
          <a:blip r:embed="rId2" cstate="print"/>
          <a:srcRect l="2197" t="13832"/>
          <a:stretch>
            <a:fillRect/>
          </a:stretch>
        </p:blipFill>
        <p:spPr bwMode="auto">
          <a:xfrm>
            <a:off x="0" y="0"/>
            <a:ext cx="3055938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just </a:t>
            </a:r>
            <a:r>
              <a:rPr lang="en-US" altLang="ko-KR" b="1" dirty="0" err="1" smtClean="0"/>
              <a:t>chillin</a:t>
            </a:r>
            <a:r>
              <a:rPr lang="en-US" altLang="ko-KR" b="1" dirty="0" smtClean="0"/>
              <a:t>’</a:t>
            </a:r>
            <a:endParaRPr lang="ko-KR" altLang="en-US" b="1" dirty="0" smtClean="0"/>
          </a:p>
        </p:txBody>
      </p:sp>
      <p:pic>
        <p:nvPicPr>
          <p:cNvPr id="6148" name="그림 3" descr="chillinbulldog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1575" y="1571612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그림 4" descr="chillincat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7438" y="1571612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397000" y="4286256"/>
            <a:ext cx="6350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ctr">
              <a:buFontTx/>
              <a:buAutoNum type="alphaUcPeriod"/>
            </a:pPr>
            <a:r>
              <a:rPr lang="en-US" altLang="ko-KR" sz="2800" dirty="0"/>
              <a:t>“What’s up? What are you doing?”</a:t>
            </a:r>
          </a:p>
          <a:p>
            <a:pPr marL="514350" indent="-514350" algn="ctr">
              <a:buFontTx/>
              <a:buAutoNum type="alphaUcPeriod"/>
            </a:pPr>
            <a:r>
              <a:rPr lang="en-US" altLang="ko-KR" sz="2800" dirty="0"/>
              <a:t>“Nothing. I’m </a:t>
            </a:r>
            <a:r>
              <a:rPr lang="en-US" altLang="ko-KR" sz="2800" b="1" dirty="0">
                <a:solidFill>
                  <a:srgbClr val="4BACC6"/>
                </a:solidFill>
              </a:rPr>
              <a:t>just </a:t>
            </a:r>
            <a:r>
              <a:rPr lang="en-US" altLang="ko-KR" sz="2800" b="1" dirty="0" err="1">
                <a:solidFill>
                  <a:srgbClr val="4BACC6"/>
                </a:solidFill>
              </a:rPr>
              <a:t>chillin</a:t>
            </a:r>
            <a:r>
              <a:rPr lang="en-US" altLang="ko-KR" sz="2800" b="1" dirty="0">
                <a:solidFill>
                  <a:srgbClr val="4BACC6"/>
                </a:solidFill>
              </a:rPr>
              <a:t>’</a:t>
            </a:r>
            <a:r>
              <a:rPr lang="en-US" altLang="ko-KR" sz="2800" dirty="0"/>
              <a:t>!”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49400" y="5403870"/>
            <a:ext cx="6350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ctr"/>
            <a:r>
              <a:rPr lang="en-US" altLang="ko-KR" sz="4000" b="1" dirty="0" smtClean="0">
                <a:solidFill>
                  <a:schemeClr val="accent2"/>
                </a:solidFill>
              </a:rPr>
              <a:t>(Just relaxing)</a:t>
            </a:r>
            <a:endParaRPr lang="en-US" altLang="ko-KR" sz="40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1138" y="1714488"/>
            <a:ext cx="3922862" cy="2610486"/>
          </a:xfrm>
          <a:prstGeom prst="rect">
            <a:avLst/>
          </a:prstGeom>
        </p:spPr>
      </p:pic>
      <p:pic>
        <p:nvPicPr>
          <p:cNvPr id="4" name="내용 개체 틀 3" descr="march-madness-marketing-promotions-0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85776" y="4197376"/>
            <a:ext cx="4229100" cy="2946400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8229600" cy="2082792"/>
          </a:xfrm>
        </p:spPr>
        <p:txBody>
          <a:bodyPr>
            <a:normAutofit/>
          </a:bodyPr>
          <a:lstStyle/>
          <a:p>
            <a:r>
              <a:rPr lang="en-US" altLang="ko-KR" b="1" dirty="0" smtClean="0"/>
              <a:t>Then you watch the games and see who wins!!!</a:t>
            </a:r>
            <a:endParaRPr lang="ko-KR" altLang="en-US" b="1" dirty="0"/>
          </a:p>
        </p:txBody>
      </p:sp>
      <p:pic>
        <p:nvPicPr>
          <p:cNvPr id="5" name="그림 4" descr="downlo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604" y="1785926"/>
            <a:ext cx="3476631" cy="2313540"/>
          </a:xfrm>
          <a:prstGeom prst="rect">
            <a:avLst/>
          </a:prstGeom>
        </p:spPr>
      </p:pic>
      <p:pic>
        <p:nvPicPr>
          <p:cNvPr id="6" name="그림 5" descr="dl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55686" y="4186254"/>
            <a:ext cx="4388314" cy="2457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Screen Shot 2013-03-18 at 11.04.19 PM.png"/>
          <p:cNvPicPr>
            <a:picLocks noChangeAspect="1"/>
          </p:cNvPicPr>
          <p:nvPr/>
        </p:nvPicPr>
        <p:blipFill>
          <a:blip r:embed="rId2" cstate="print"/>
          <a:srcRect l="1569" t="13303" r="9982" b="12494"/>
          <a:stretch>
            <a:fillRect/>
          </a:stretch>
        </p:blipFill>
        <p:spPr bwMode="auto">
          <a:xfrm>
            <a:off x="0" y="1085850"/>
            <a:ext cx="9144000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28662" y="361950"/>
            <a:ext cx="7661301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600" dirty="0">
                <a:solidFill>
                  <a:srgbClr val="C0504D"/>
                </a:solidFill>
              </a:rPr>
              <a:t>[ bracket 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creen Shot 2013-03-18 at 11.04.19 PM.png"/>
          <p:cNvPicPr>
            <a:picLocks noChangeAspect="1"/>
          </p:cNvPicPr>
          <p:nvPr/>
        </p:nvPicPr>
        <p:blipFill>
          <a:blip r:embed="rId2" cstate="print"/>
          <a:srcRect l="1569" t="13303" r="9982" b="12494"/>
          <a:stretch>
            <a:fillRect/>
          </a:stretch>
        </p:blipFill>
        <p:spPr bwMode="auto">
          <a:xfrm>
            <a:off x="0" y="1085850"/>
            <a:ext cx="9144000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ame 3"/>
          <p:cNvSpPr>
            <a:spLocks/>
          </p:cNvSpPr>
          <p:nvPr/>
        </p:nvSpPr>
        <p:spPr bwMode="auto">
          <a:xfrm>
            <a:off x="0" y="896938"/>
            <a:ext cx="1084263" cy="5165725"/>
          </a:xfrm>
          <a:custGeom>
            <a:avLst/>
            <a:gdLst>
              <a:gd name="T0" fmla="*/ 0 w 1083733"/>
              <a:gd name="T1" fmla="*/ 0 h 5164666"/>
              <a:gd name="T2" fmla="*/ 1083733 w 1083733"/>
              <a:gd name="T3" fmla="*/ 0 h 5164666"/>
              <a:gd name="T4" fmla="*/ 1083733 w 1083733"/>
              <a:gd name="T5" fmla="*/ 5164666 h 5164666"/>
              <a:gd name="T6" fmla="*/ 0 w 1083733"/>
              <a:gd name="T7" fmla="*/ 5164666 h 5164666"/>
              <a:gd name="T8" fmla="*/ 0 w 1083733"/>
              <a:gd name="T9" fmla="*/ 0 h 5164666"/>
              <a:gd name="T10" fmla="*/ 135467 w 1083733"/>
              <a:gd name="T11" fmla="*/ 135467 h 5164666"/>
              <a:gd name="T12" fmla="*/ 135467 w 1083733"/>
              <a:gd name="T13" fmla="*/ 5029199 h 5164666"/>
              <a:gd name="T14" fmla="*/ 948266 w 1083733"/>
              <a:gd name="T15" fmla="*/ 5029199 h 5164666"/>
              <a:gd name="T16" fmla="*/ 948266 w 1083733"/>
              <a:gd name="T17" fmla="*/ 135467 h 5164666"/>
              <a:gd name="T18" fmla="*/ 135467 w 1083733"/>
              <a:gd name="T19" fmla="*/ 135467 h 516466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83733" h="5164666">
                <a:moveTo>
                  <a:pt x="0" y="0"/>
                </a:moveTo>
                <a:lnTo>
                  <a:pt x="1083733" y="0"/>
                </a:lnTo>
                <a:lnTo>
                  <a:pt x="1083733" y="5164666"/>
                </a:lnTo>
                <a:lnTo>
                  <a:pt x="0" y="5164666"/>
                </a:lnTo>
                <a:lnTo>
                  <a:pt x="0" y="0"/>
                </a:lnTo>
                <a:close/>
                <a:moveTo>
                  <a:pt x="135467" y="135467"/>
                </a:moveTo>
                <a:lnTo>
                  <a:pt x="135467" y="5029199"/>
                </a:lnTo>
                <a:lnTo>
                  <a:pt x="948266" y="5029199"/>
                </a:lnTo>
                <a:lnTo>
                  <a:pt x="948266" y="135467"/>
                </a:lnTo>
                <a:lnTo>
                  <a:pt x="135467" y="135467"/>
                </a:lnTo>
                <a:close/>
              </a:path>
            </a:pathLst>
          </a:custGeom>
          <a:solidFill>
            <a:srgbClr val="C0504D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6" name="Frame 5"/>
          <p:cNvSpPr>
            <a:spLocks/>
          </p:cNvSpPr>
          <p:nvPr/>
        </p:nvSpPr>
        <p:spPr bwMode="auto">
          <a:xfrm>
            <a:off x="8059738" y="896938"/>
            <a:ext cx="1084262" cy="5165725"/>
          </a:xfrm>
          <a:custGeom>
            <a:avLst/>
            <a:gdLst>
              <a:gd name="T0" fmla="*/ 0 w 1083733"/>
              <a:gd name="T1" fmla="*/ 0 h 5164666"/>
              <a:gd name="T2" fmla="*/ 1083733 w 1083733"/>
              <a:gd name="T3" fmla="*/ 0 h 5164666"/>
              <a:gd name="T4" fmla="*/ 1083733 w 1083733"/>
              <a:gd name="T5" fmla="*/ 5164666 h 5164666"/>
              <a:gd name="T6" fmla="*/ 0 w 1083733"/>
              <a:gd name="T7" fmla="*/ 5164666 h 5164666"/>
              <a:gd name="T8" fmla="*/ 0 w 1083733"/>
              <a:gd name="T9" fmla="*/ 0 h 5164666"/>
              <a:gd name="T10" fmla="*/ 135467 w 1083733"/>
              <a:gd name="T11" fmla="*/ 135467 h 5164666"/>
              <a:gd name="T12" fmla="*/ 135467 w 1083733"/>
              <a:gd name="T13" fmla="*/ 5029199 h 5164666"/>
              <a:gd name="T14" fmla="*/ 948266 w 1083733"/>
              <a:gd name="T15" fmla="*/ 5029199 h 5164666"/>
              <a:gd name="T16" fmla="*/ 948266 w 1083733"/>
              <a:gd name="T17" fmla="*/ 135467 h 5164666"/>
              <a:gd name="T18" fmla="*/ 135467 w 1083733"/>
              <a:gd name="T19" fmla="*/ 135467 h 516466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83733" h="5164666">
                <a:moveTo>
                  <a:pt x="0" y="0"/>
                </a:moveTo>
                <a:lnTo>
                  <a:pt x="1083733" y="0"/>
                </a:lnTo>
                <a:lnTo>
                  <a:pt x="1083733" y="5164666"/>
                </a:lnTo>
                <a:lnTo>
                  <a:pt x="0" y="5164666"/>
                </a:lnTo>
                <a:lnTo>
                  <a:pt x="0" y="0"/>
                </a:lnTo>
                <a:close/>
                <a:moveTo>
                  <a:pt x="135467" y="135467"/>
                </a:moveTo>
                <a:lnTo>
                  <a:pt x="135467" y="5029199"/>
                </a:lnTo>
                <a:lnTo>
                  <a:pt x="948266" y="5029199"/>
                </a:lnTo>
                <a:lnTo>
                  <a:pt x="948266" y="135467"/>
                </a:lnTo>
                <a:lnTo>
                  <a:pt x="135467" y="135467"/>
                </a:lnTo>
                <a:close/>
              </a:path>
            </a:pathLst>
          </a:custGeom>
          <a:solidFill>
            <a:srgbClr val="C0504D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22288" y="361950"/>
            <a:ext cx="80676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3600">
                <a:solidFill>
                  <a:srgbClr val="C0504D"/>
                </a:solidFill>
              </a:rPr>
              <a:t>64 teams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creen Shot 2013-03-18 at 11.04.19 PM.png"/>
          <p:cNvPicPr>
            <a:picLocks noChangeAspect="1"/>
          </p:cNvPicPr>
          <p:nvPr/>
        </p:nvPicPr>
        <p:blipFill>
          <a:blip r:embed="rId2" cstate="print"/>
          <a:srcRect l="1569" t="13303" r="9982" b="12494"/>
          <a:stretch>
            <a:fillRect/>
          </a:stretch>
        </p:blipFill>
        <p:spPr bwMode="auto">
          <a:xfrm>
            <a:off x="0" y="1085850"/>
            <a:ext cx="9144000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ame 3"/>
          <p:cNvSpPr>
            <a:spLocks/>
          </p:cNvSpPr>
          <p:nvPr/>
        </p:nvSpPr>
        <p:spPr bwMode="auto">
          <a:xfrm>
            <a:off x="2166938" y="1865313"/>
            <a:ext cx="1084262" cy="947737"/>
          </a:xfrm>
          <a:custGeom>
            <a:avLst/>
            <a:gdLst>
              <a:gd name="T0" fmla="*/ 0 w 1083733"/>
              <a:gd name="T1" fmla="*/ 0 h 948267"/>
              <a:gd name="T2" fmla="*/ 1083733 w 1083733"/>
              <a:gd name="T3" fmla="*/ 0 h 948267"/>
              <a:gd name="T4" fmla="*/ 1083733 w 1083733"/>
              <a:gd name="T5" fmla="*/ 948267 h 948267"/>
              <a:gd name="T6" fmla="*/ 0 w 1083733"/>
              <a:gd name="T7" fmla="*/ 948267 h 948267"/>
              <a:gd name="T8" fmla="*/ 0 w 1083733"/>
              <a:gd name="T9" fmla="*/ 0 h 948267"/>
              <a:gd name="T10" fmla="*/ 118533 w 1083733"/>
              <a:gd name="T11" fmla="*/ 118533 h 948267"/>
              <a:gd name="T12" fmla="*/ 118533 w 1083733"/>
              <a:gd name="T13" fmla="*/ 829734 h 948267"/>
              <a:gd name="T14" fmla="*/ 965200 w 1083733"/>
              <a:gd name="T15" fmla="*/ 829734 h 948267"/>
              <a:gd name="T16" fmla="*/ 965200 w 1083733"/>
              <a:gd name="T17" fmla="*/ 118533 h 948267"/>
              <a:gd name="T18" fmla="*/ 118533 w 1083733"/>
              <a:gd name="T19" fmla="*/ 118533 h 94826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83733" h="948267">
                <a:moveTo>
                  <a:pt x="0" y="0"/>
                </a:moveTo>
                <a:lnTo>
                  <a:pt x="1083733" y="0"/>
                </a:lnTo>
                <a:lnTo>
                  <a:pt x="1083733" y="948267"/>
                </a:lnTo>
                <a:lnTo>
                  <a:pt x="0" y="948267"/>
                </a:lnTo>
                <a:lnTo>
                  <a:pt x="0" y="0"/>
                </a:lnTo>
                <a:close/>
                <a:moveTo>
                  <a:pt x="118533" y="118533"/>
                </a:moveTo>
                <a:lnTo>
                  <a:pt x="118533" y="829734"/>
                </a:lnTo>
                <a:lnTo>
                  <a:pt x="965200" y="829734"/>
                </a:lnTo>
                <a:lnTo>
                  <a:pt x="965200" y="118533"/>
                </a:lnTo>
                <a:lnTo>
                  <a:pt x="118533" y="118533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22288" y="384175"/>
            <a:ext cx="80676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3600">
                <a:solidFill>
                  <a:schemeClr val="accent2"/>
                </a:solidFill>
              </a:rPr>
              <a:t>4 regions in the U.S.A.</a:t>
            </a:r>
          </a:p>
        </p:txBody>
      </p:sp>
      <p:sp>
        <p:nvSpPr>
          <p:cNvPr id="8" name="Frame 7"/>
          <p:cNvSpPr>
            <a:spLocks/>
          </p:cNvSpPr>
          <p:nvPr/>
        </p:nvSpPr>
        <p:spPr bwMode="auto">
          <a:xfrm>
            <a:off x="5722938" y="1865313"/>
            <a:ext cx="1084262" cy="947737"/>
          </a:xfrm>
          <a:custGeom>
            <a:avLst/>
            <a:gdLst>
              <a:gd name="T0" fmla="*/ 0 w 1083733"/>
              <a:gd name="T1" fmla="*/ 0 h 948267"/>
              <a:gd name="T2" fmla="*/ 1083733 w 1083733"/>
              <a:gd name="T3" fmla="*/ 0 h 948267"/>
              <a:gd name="T4" fmla="*/ 1083733 w 1083733"/>
              <a:gd name="T5" fmla="*/ 948267 h 948267"/>
              <a:gd name="T6" fmla="*/ 0 w 1083733"/>
              <a:gd name="T7" fmla="*/ 948267 h 948267"/>
              <a:gd name="T8" fmla="*/ 0 w 1083733"/>
              <a:gd name="T9" fmla="*/ 0 h 948267"/>
              <a:gd name="T10" fmla="*/ 118533 w 1083733"/>
              <a:gd name="T11" fmla="*/ 118533 h 948267"/>
              <a:gd name="T12" fmla="*/ 118533 w 1083733"/>
              <a:gd name="T13" fmla="*/ 829734 h 948267"/>
              <a:gd name="T14" fmla="*/ 965200 w 1083733"/>
              <a:gd name="T15" fmla="*/ 829734 h 948267"/>
              <a:gd name="T16" fmla="*/ 965200 w 1083733"/>
              <a:gd name="T17" fmla="*/ 118533 h 948267"/>
              <a:gd name="T18" fmla="*/ 118533 w 1083733"/>
              <a:gd name="T19" fmla="*/ 118533 h 94826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83733" h="948267">
                <a:moveTo>
                  <a:pt x="0" y="0"/>
                </a:moveTo>
                <a:lnTo>
                  <a:pt x="1083733" y="0"/>
                </a:lnTo>
                <a:lnTo>
                  <a:pt x="1083733" y="948267"/>
                </a:lnTo>
                <a:lnTo>
                  <a:pt x="0" y="948267"/>
                </a:lnTo>
                <a:lnTo>
                  <a:pt x="0" y="0"/>
                </a:lnTo>
                <a:close/>
                <a:moveTo>
                  <a:pt x="118533" y="118533"/>
                </a:moveTo>
                <a:lnTo>
                  <a:pt x="118533" y="829734"/>
                </a:lnTo>
                <a:lnTo>
                  <a:pt x="965200" y="829734"/>
                </a:lnTo>
                <a:lnTo>
                  <a:pt x="965200" y="118533"/>
                </a:lnTo>
                <a:lnTo>
                  <a:pt x="118533" y="118533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9" name="Frame 8"/>
          <p:cNvSpPr>
            <a:spLocks/>
          </p:cNvSpPr>
          <p:nvPr/>
        </p:nvSpPr>
        <p:spPr bwMode="auto">
          <a:xfrm>
            <a:off x="5722938" y="4217988"/>
            <a:ext cx="1084262" cy="949325"/>
          </a:xfrm>
          <a:custGeom>
            <a:avLst/>
            <a:gdLst>
              <a:gd name="T0" fmla="*/ 0 w 1083733"/>
              <a:gd name="T1" fmla="*/ 0 h 948267"/>
              <a:gd name="T2" fmla="*/ 1083733 w 1083733"/>
              <a:gd name="T3" fmla="*/ 0 h 948267"/>
              <a:gd name="T4" fmla="*/ 1083733 w 1083733"/>
              <a:gd name="T5" fmla="*/ 948267 h 948267"/>
              <a:gd name="T6" fmla="*/ 0 w 1083733"/>
              <a:gd name="T7" fmla="*/ 948267 h 948267"/>
              <a:gd name="T8" fmla="*/ 0 w 1083733"/>
              <a:gd name="T9" fmla="*/ 0 h 948267"/>
              <a:gd name="T10" fmla="*/ 118533 w 1083733"/>
              <a:gd name="T11" fmla="*/ 118533 h 948267"/>
              <a:gd name="T12" fmla="*/ 118533 w 1083733"/>
              <a:gd name="T13" fmla="*/ 829734 h 948267"/>
              <a:gd name="T14" fmla="*/ 965200 w 1083733"/>
              <a:gd name="T15" fmla="*/ 829734 h 948267"/>
              <a:gd name="T16" fmla="*/ 965200 w 1083733"/>
              <a:gd name="T17" fmla="*/ 118533 h 948267"/>
              <a:gd name="T18" fmla="*/ 118533 w 1083733"/>
              <a:gd name="T19" fmla="*/ 118533 h 94826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83733" h="948267">
                <a:moveTo>
                  <a:pt x="0" y="0"/>
                </a:moveTo>
                <a:lnTo>
                  <a:pt x="1083733" y="0"/>
                </a:lnTo>
                <a:lnTo>
                  <a:pt x="1083733" y="948267"/>
                </a:lnTo>
                <a:lnTo>
                  <a:pt x="0" y="948267"/>
                </a:lnTo>
                <a:lnTo>
                  <a:pt x="0" y="0"/>
                </a:lnTo>
                <a:close/>
                <a:moveTo>
                  <a:pt x="118533" y="118533"/>
                </a:moveTo>
                <a:lnTo>
                  <a:pt x="118533" y="829734"/>
                </a:lnTo>
                <a:lnTo>
                  <a:pt x="965200" y="829734"/>
                </a:lnTo>
                <a:lnTo>
                  <a:pt x="965200" y="118533"/>
                </a:lnTo>
                <a:lnTo>
                  <a:pt x="118533" y="118533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0" name="Frame 9"/>
          <p:cNvSpPr>
            <a:spLocks/>
          </p:cNvSpPr>
          <p:nvPr/>
        </p:nvSpPr>
        <p:spPr bwMode="auto">
          <a:xfrm>
            <a:off x="2166938" y="4254500"/>
            <a:ext cx="1084262" cy="947738"/>
          </a:xfrm>
          <a:custGeom>
            <a:avLst/>
            <a:gdLst>
              <a:gd name="T0" fmla="*/ 0 w 1083733"/>
              <a:gd name="T1" fmla="*/ 0 h 948267"/>
              <a:gd name="T2" fmla="*/ 1083733 w 1083733"/>
              <a:gd name="T3" fmla="*/ 0 h 948267"/>
              <a:gd name="T4" fmla="*/ 1083733 w 1083733"/>
              <a:gd name="T5" fmla="*/ 948267 h 948267"/>
              <a:gd name="T6" fmla="*/ 0 w 1083733"/>
              <a:gd name="T7" fmla="*/ 948267 h 948267"/>
              <a:gd name="T8" fmla="*/ 0 w 1083733"/>
              <a:gd name="T9" fmla="*/ 0 h 948267"/>
              <a:gd name="T10" fmla="*/ 118533 w 1083733"/>
              <a:gd name="T11" fmla="*/ 118533 h 948267"/>
              <a:gd name="T12" fmla="*/ 118533 w 1083733"/>
              <a:gd name="T13" fmla="*/ 829734 h 948267"/>
              <a:gd name="T14" fmla="*/ 965200 w 1083733"/>
              <a:gd name="T15" fmla="*/ 829734 h 948267"/>
              <a:gd name="T16" fmla="*/ 965200 w 1083733"/>
              <a:gd name="T17" fmla="*/ 118533 h 948267"/>
              <a:gd name="T18" fmla="*/ 118533 w 1083733"/>
              <a:gd name="T19" fmla="*/ 118533 h 94826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83733" h="948267">
                <a:moveTo>
                  <a:pt x="0" y="0"/>
                </a:moveTo>
                <a:lnTo>
                  <a:pt x="1083733" y="0"/>
                </a:lnTo>
                <a:lnTo>
                  <a:pt x="1083733" y="948267"/>
                </a:lnTo>
                <a:lnTo>
                  <a:pt x="0" y="948267"/>
                </a:lnTo>
                <a:lnTo>
                  <a:pt x="0" y="0"/>
                </a:lnTo>
                <a:close/>
                <a:moveTo>
                  <a:pt x="118533" y="118533"/>
                </a:moveTo>
                <a:lnTo>
                  <a:pt x="118533" y="829734"/>
                </a:lnTo>
                <a:lnTo>
                  <a:pt x="965200" y="829734"/>
                </a:lnTo>
                <a:lnTo>
                  <a:pt x="965200" y="118533"/>
                </a:lnTo>
                <a:lnTo>
                  <a:pt x="118533" y="118533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5900"/>
            <a:ext cx="9144000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435350" y="2809875"/>
            <a:ext cx="1949450" cy="6461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altLang="ko-KR" sz="3600" dirty="0" smtClean="0">
                <a:solidFill>
                  <a:schemeClr val="accent2"/>
                </a:solidFill>
              </a:rPr>
              <a:t>Midwest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410075" y="4570413"/>
            <a:ext cx="1949450" cy="647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altLang="ko-KR" sz="3600" dirty="0" smtClean="0">
                <a:solidFill>
                  <a:schemeClr val="accent2"/>
                </a:solidFill>
              </a:rPr>
              <a:t>South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0025" y="2487613"/>
            <a:ext cx="1951038" cy="646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altLang="ko-KR" sz="3600" dirty="0" smtClean="0">
                <a:solidFill>
                  <a:schemeClr val="accent2"/>
                </a:solidFill>
              </a:rPr>
              <a:t>West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04025" y="3133725"/>
            <a:ext cx="1951038" cy="6461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altLang="ko-KR" sz="3600" dirty="0" smtClean="0">
                <a:solidFill>
                  <a:schemeClr val="accent2"/>
                </a:solidFill>
              </a:rPr>
              <a:t>East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3-18 at 11.04.19 PM.png"/>
          <p:cNvPicPr>
            <a:picLocks noChangeAspect="1"/>
          </p:cNvPicPr>
          <p:nvPr/>
        </p:nvPicPr>
        <p:blipFill>
          <a:blip r:embed="rId2" cstate="print"/>
          <a:srcRect l="1569" t="13303" r="9982" b="12494"/>
          <a:stretch>
            <a:fillRect/>
          </a:stretch>
        </p:blipFill>
        <p:spPr bwMode="auto">
          <a:xfrm>
            <a:off x="0" y="1085850"/>
            <a:ext cx="9144000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rame 10"/>
          <p:cNvSpPr>
            <a:spLocks/>
          </p:cNvSpPr>
          <p:nvPr/>
        </p:nvSpPr>
        <p:spPr bwMode="auto">
          <a:xfrm>
            <a:off x="2293938" y="3333750"/>
            <a:ext cx="652462" cy="1235075"/>
          </a:xfrm>
          <a:custGeom>
            <a:avLst/>
            <a:gdLst>
              <a:gd name="T0" fmla="*/ 0 w 652671"/>
              <a:gd name="T1" fmla="*/ 0 h 1234882"/>
              <a:gd name="T2" fmla="*/ 652671 w 652671"/>
              <a:gd name="T3" fmla="*/ 0 h 1234882"/>
              <a:gd name="T4" fmla="*/ 652671 w 652671"/>
              <a:gd name="T5" fmla="*/ 1234882 h 1234882"/>
              <a:gd name="T6" fmla="*/ 0 w 652671"/>
              <a:gd name="T7" fmla="*/ 1234882 h 1234882"/>
              <a:gd name="T8" fmla="*/ 0 w 652671"/>
              <a:gd name="T9" fmla="*/ 0 h 1234882"/>
              <a:gd name="T10" fmla="*/ 81584 w 652671"/>
              <a:gd name="T11" fmla="*/ 81584 h 1234882"/>
              <a:gd name="T12" fmla="*/ 81584 w 652671"/>
              <a:gd name="T13" fmla="*/ 1153298 h 1234882"/>
              <a:gd name="T14" fmla="*/ 571087 w 652671"/>
              <a:gd name="T15" fmla="*/ 1153298 h 1234882"/>
              <a:gd name="T16" fmla="*/ 571087 w 652671"/>
              <a:gd name="T17" fmla="*/ 81584 h 1234882"/>
              <a:gd name="T18" fmla="*/ 81584 w 652671"/>
              <a:gd name="T19" fmla="*/ 81584 h 123488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52671" h="1234882">
                <a:moveTo>
                  <a:pt x="0" y="0"/>
                </a:moveTo>
                <a:lnTo>
                  <a:pt x="652671" y="0"/>
                </a:lnTo>
                <a:lnTo>
                  <a:pt x="652671" y="1234882"/>
                </a:lnTo>
                <a:lnTo>
                  <a:pt x="0" y="1234882"/>
                </a:lnTo>
                <a:lnTo>
                  <a:pt x="0" y="0"/>
                </a:lnTo>
                <a:close/>
                <a:moveTo>
                  <a:pt x="81584" y="81584"/>
                </a:moveTo>
                <a:lnTo>
                  <a:pt x="81584" y="1153298"/>
                </a:lnTo>
                <a:lnTo>
                  <a:pt x="571087" y="1153298"/>
                </a:lnTo>
                <a:lnTo>
                  <a:pt x="571087" y="81584"/>
                </a:lnTo>
                <a:lnTo>
                  <a:pt x="81584" y="81584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22288" y="3343275"/>
            <a:ext cx="1906572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600" dirty="0">
                <a:solidFill>
                  <a:schemeClr val="accent2"/>
                </a:solidFill>
              </a:rPr>
              <a:t>ranking (seed)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1.71198 -0.8738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6" y="-4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creen Shot 2013-03-18 at 11.28.51 PM.png"/>
          <p:cNvPicPr>
            <a:picLocks noChangeAspect="1"/>
          </p:cNvPicPr>
          <p:nvPr/>
        </p:nvPicPr>
        <p:blipFill>
          <a:blip r:embed="rId2" cstate="print"/>
          <a:srcRect l="2119" t="16364" r="39494" b="20741"/>
          <a:stretch>
            <a:fillRect/>
          </a:stretch>
        </p:blipFill>
        <p:spPr bwMode="auto">
          <a:xfrm>
            <a:off x="3733831" y="1506538"/>
            <a:ext cx="5338763" cy="359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522288" y="492125"/>
            <a:ext cx="80676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accent2"/>
                </a:solidFill>
              </a:rPr>
              <a:t>ranking = seed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27066" y="1635125"/>
            <a:ext cx="2859116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600" dirty="0">
                <a:solidFill>
                  <a:schemeClr val="accent2"/>
                </a:solidFill>
              </a:rPr>
              <a:t>1 = best</a:t>
            </a:r>
          </a:p>
          <a:p>
            <a:pPr algn="ctr"/>
            <a:r>
              <a:rPr lang="en-US" altLang="ko-KR" sz="3600" dirty="0">
                <a:solidFill>
                  <a:schemeClr val="accent2"/>
                </a:solidFill>
              </a:rPr>
              <a:t>16 = worst</a:t>
            </a:r>
          </a:p>
          <a:p>
            <a:pPr algn="ctr"/>
            <a:endParaRPr lang="en-US" altLang="ko-KR" sz="3600" dirty="0">
              <a:solidFill>
                <a:schemeClr val="accent2"/>
              </a:solidFill>
            </a:endParaRPr>
          </a:p>
          <a:p>
            <a:pPr algn="ctr"/>
            <a:r>
              <a:rPr lang="en-US" altLang="ko-KR" sz="2400" dirty="0">
                <a:solidFill>
                  <a:schemeClr val="accent2"/>
                </a:solidFill>
              </a:rPr>
              <a:t>1 vs. 16</a:t>
            </a:r>
          </a:p>
          <a:p>
            <a:pPr algn="ctr"/>
            <a:r>
              <a:rPr lang="en-US" altLang="ko-KR" sz="2400" dirty="0">
                <a:solidFill>
                  <a:schemeClr val="accent2"/>
                </a:solidFill>
              </a:rPr>
              <a:t>2 vs. 15</a:t>
            </a:r>
          </a:p>
          <a:p>
            <a:pPr algn="ctr"/>
            <a:r>
              <a:rPr lang="en-US" altLang="ko-KR" sz="2400" dirty="0">
                <a:solidFill>
                  <a:schemeClr val="accent2"/>
                </a:solidFill>
              </a:rPr>
              <a:t>3 vs. 14</a:t>
            </a:r>
          </a:p>
          <a:p>
            <a:pPr algn="ctr"/>
            <a:r>
              <a:rPr lang="en-US" altLang="ko-KR" sz="2400" dirty="0">
                <a:solidFill>
                  <a:schemeClr val="accent2"/>
                </a:solidFill>
              </a:rPr>
              <a:t>4 vs. 13</a:t>
            </a:r>
          </a:p>
          <a:p>
            <a:pPr algn="ctr"/>
            <a:r>
              <a:rPr lang="en-US" altLang="ko-KR" sz="2400" dirty="0">
                <a:solidFill>
                  <a:schemeClr val="accent2"/>
                </a:solidFill>
              </a:rPr>
              <a:t>5 vs. 12</a:t>
            </a:r>
          </a:p>
          <a:p>
            <a:pPr algn="ctr"/>
            <a:r>
              <a:rPr lang="en-US" altLang="ko-KR" sz="2400" dirty="0">
                <a:solidFill>
                  <a:schemeClr val="accent2"/>
                </a:solidFill>
              </a:rPr>
              <a:t>6 vs. 11</a:t>
            </a:r>
          </a:p>
          <a:p>
            <a:pPr algn="ctr"/>
            <a:r>
              <a:rPr lang="en-US" altLang="ko-KR" sz="2400" dirty="0">
                <a:solidFill>
                  <a:schemeClr val="accent2"/>
                </a:solidFill>
              </a:rPr>
              <a:t>7 vs. 10</a:t>
            </a:r>
          </a:p>
          <a:p>
            <a:pPr algn="ctr"/>
            <a:r>
              <a:rPr lang="en-US" altLang="ko-KR" sz="2400" dirty="0">
                <a:solidFill>
                  <a:schemeClr val="accent2"/>
                </a:solidFill>
              </a:rPr>
              <a:t>8 vs.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Screen Shot 2013-03-18 at 11.04.19 PM.png"/>
          <p:cNvPicPr>
            <a:picLocks noChangeAspect="1"/>
          </p:cNvPicPr>
          <p:nvPr/>
        </p:nvPicPr>
        <p:blipFill>
          <a:blip r:embed="rId2" cstate="print"/>
          <a:srcRect l="1569" t="13303" r="9982" b="12494"/>
          <a:stretch>
            <a:fillRect/>
          </a:stretch>
        </p:blipFill>
        <p:spPr bwMode="auto">
          <a:xfrm>
            <a:off x="0" y="1085850"/>
            <a:ext cx="9144000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105150" y="5856288"/>
            <a:ext cx="29654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3600">
                <a:solidFill>
                  <a:schemeClr val="accent2"/>
                </a:solidFill>
              </a:rPr>
              <a:t>Round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Screen Shot 2013-03-18 at 11.04.19 PM.png"/>
          <p:cNvPicPr>
            <a:picLocks noChangeAspect="1"/>
          </p:cNvPicPr>
          <p:nvPr/>
        </p:nvPicPr>
        <p:blipFill>
          <a:blip r:embed="rId2" cstate="print"/>
          <a:srcRect l="1569" t="13303" r="9982" b="12494"/>
          <a:stretch>
            <a:fillRect/>
          </a:stretch>
        </p:blipFill>
        <p:spPr bwMode="auto">
          <a:xfrm>
            <a:off x="0" y="1085850"/>
            <a:ext cx="9144000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084263" y="439738"/>
            <a:ext cx="18605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3600">
                <a:solidFill>
                  <a:schemeClr val="accent2"/>
                </a:solidFill>
              </a:rPr>
              <a:t>Round 2</a:t>
            </a:r>
          </a:p>
        </p:txBody>
      </p:sp>
      <p:sp>
        <p:nvSpPr>
          <p:cNvPr id="4" name="Frame 3"/>
          <p:cNvSpPr>
            <a:spLocks/>
          </p:cNvSpPr>
          <p:nvPr/>
        </p:nvSpPr>
        <p:spPr bwMode="auto">
          <a:xfrm>
            <a:off x="0" y="896938"/>
            <a:ext cx="1084263" cy="5165725"/>
          </a:xfrm>
          <a:custGeom>
            <a:avLst/>
            <a:gdLst>
              <a:gd name="T0" fmla="*/ 0 w 1083733"/>
              <a:gd name="T1" fmla="*/ 0 h 5164666"/>
              <a:gd name="T2" fmla="*/ 1083733 w 1083733"/>
              <a:gd name="T3" fmla="*/ 0 h 5164666"/>
              <a:gd name="T4" fmla="*/ 1083733 w 1083733"/>
              <a:gd name="T5" fmla="*/ 5164666 h 5164666"/>
              <a:gd name="T6" fmla="*/ 0 w 1083733"/>
              <a:gd name="T7" fmla="*/ 5164666 h 5164666"/>
              <a:gd name="T8" fmla="*/ 0 w 1083733"/>
              <a:gd name="T9" fmla="*/ 0 h 5164666"/>
              <a:gd name="T10" fmla="*/ 135467 w 1083733"/>
              <a:gd name="T11" fmla="*/ 135467 h 5164666"/>
              <a:gd name="T12" fmla="*/ 135467 w 1083733"/>
              <a:gd name="T13" fmla="*/ 5029199 h 5164666"/>
              <a:gd name="T14" fmla="*/ 948266 w 1083733"/>
              <a:gd name="T15" fmla="*/ 5029199 h 5164666"/>
              <a:gd name="T16" fmla="*/ 948266 w 1083733"/>
              <a:gd name="T17" fmla="*/ 135467 h 5164666"/>
              <a:gd name="T18" fmla="*/ 135467 w 1083733"/>
              <a:gd name="T19" fmla="*/ 135467 h 516466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83733" h="5164666">
                <a:moveTo>
                  <a:pt x="0" y="0"/>
                </a:moveTo>
                <a:lnTo>
                  <a:pt x="1083733" y="0"/>
                </a:lnTo>
                <a:lnTo>
                  <a:pt x="1083733" y="5164666"/>
                </a:lnTo>
                <a:lnTo>
                  <a:pt x="0" y="5164666"/>
                </a:lnTo>
                <a:lnTo>
                  <a:pt x="0" y="0"/>
                </a:lnTo>
                <a:close/>
                <a:moveTo>
                  <a:pt x="135467" y="135467"/>
                </a:moveTo>
                <a:lnTo>
                  <a:pt x="135467" y="5029199"/>
                </a:lnTo>
                <a:lnTo>
                  <a:pt x="948266" y="5029199"/>
                </a:lnTo>
                <a:lnTo>
                  <a:pt x="948266" y="135467"/>
                </a:lnTo>
                <a:lnTo>
                  <a:pt x="135467" y="135467"/>
                </a:lnTo>
                <a:close/>
              </a:path>
            </a:pathLst>
          </a:custGeom>
          <a:solidFill>
            <a:srgbClr val="C0504D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5" name="Frame 4"/>
          <p:cNvSpPr>
            <a:spLocks/>
          </p:cNvSpPr>
          <p:nvPr/>
        </p:nvSpPr>
        <p:spPr bwMode="auto">
          <a:xfrm>
            <a:off x="8059738" y="896938"/>
            <a:ext cx="1084262" cy="5165725"/>
          </a:xfrm>
          <a:custGeom>
            <a:avLst/>
            <a:gdLst>
              <a:gd name="T0" fmla="*/ 0 w 1083733"/>
              <a:gd name="T1" fmla="*/ 0 h 5164666"/>
              <a:gd name="T2" fmla="*/ 1083733 w 1083733"/>
              <a:gd name="T3" fmla="*/ 0 h 5164666"/>
              <a:gd name="T4" fmla="*/ 1083733 w 1083733"/>
              <a:gd name="T5" fmla="*/ 5164666 h 5164666"/>
              <a:gd name="T6" fmla="*/ 0 w 1083733"/>
              <a:gd name="T7" fmla="*/ 5164666 h 5164666"/>
              <a:gd name="T8" fmla="*/ 0 w 1083733"/>
              <a:gd name="T9" fmla="*/ 0 h 5164666"/>
              <a:gd name="T10" fmla="*/ 135467 w 1083733"/>
              <a:gd name="T11" fmla="*/ 135467 h 5164666"/>
              <a:gd name="T12" fmla="*/ 135467 w 1083733"/>
              <a:gd name="T13" fmla="*/ 5029199 h 5164666"/>
              <a:gd name="T14" fmla="*/ 948266 w 1083733"/>
              <a:gd name="T15" fmla="*/ 5029199 h 5164666"/>
              <a:gd name="T16" fmla="*/ 948266 w 1083733"/>
              <a:gd name="T17" fmla="*/ 135467 h 5164666"/>
              <a:gd name="T18" fmla="*/ 135467 w 1083733"/>
              <a:gd name="T19" fmla="*/ 135467 h 516466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83733" h="5164666">
                <a:moveTo>
                  <a:pt x="0" y="0"/>
                </a:moveTo>
                <a:lnTo>
                  <a:pt x="1083733" y="0"/>
                </a:lnTo>
                <a:lnTo>
                  <a:pt x="1083733" y="5164666"/>
                </a:lnTo>
                <a:lnTo>
                  <a:pt x="0" y="5164666"/>
                </a:lnTo>
                <a:lnTo>
                  <a:pt x="0" y="0"/>
                </a:lnTo>
                <a:close/>
                <a:moveTo>
                  <a:pt x="135467" y="135467"/>
                </a:moveTo>
                <a:lnTo>
                  <a:pt x="135467" y="5029199"/>
                </a:lnTo>
                <a:lnTo>
                  <a:pt x="948266" y="5029199"/>
                </a:lnTo>
                <a:lnTo>
                  <a:pt x="948266" y="135467"/>
                </a:lnTo>
                <a:lnTo>
                  <a:pt x="135467" y="135467"/>
                </a:lnTo>
                <a:close/>
              </a:path>
            </a:pathLst>
          </a:custGeom>
          <a:solidFill>
            <a:srgbClr val="C0504D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en-US" altLang="ko-KR" b="1" dirty="0" smtClean="0"/>
              <a:t>GIF of the Day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>
            <a:normAutofit/>
          </a:bodyPr>
          <a:lstStyle/>
          <a:p>
            <a:pPr marL="514350" indent="-514350" algn="ctr">
              <a:buNone/>
            </a:pPr>
            <a:r>
              <a:rPr lang="en-US" altLang="ko-KR" sz="2400" dirty="0" smtClean="0"/>
              <a:t>How is spaghetti made?</a:t>
            </a:r>
            <a:endParaRPr lang="ko-KR" altLang="en-US" sz="2400" dirty="0"/>
          </a:p>
        </p:txBody>
      </p:sp>
      <p:pic>
        <p:nvPicPr>
          <p:cNvPr id="1026" name="Picture 2" descr="C:\Users\user\Downloads\past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071678"/>
            <a:ext cx="5703169" cy="4071966"/>
          </a:xfrm>
          <a:prstGeom prst="rect">
            <a:avLst/>
          </a:prstGeom>
          <a:noFill/>
        </p:spPr>
      </p:pic>
      <p:pic>
        <p:nvPicPr>
          <p:cNvPr id="1027" name="Picture 3" descr="C:\Users\user\Downloads\pasta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0"/>
            <a:ext cx="466530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Screen Shot 2013-03-18 at 11.04.19 PM.png"/>
          <p:cNvPicPr>
            <a:picLocks noChangeAspect="1"/>
          </p:cNvPicPr>
          <p:nvPr/>
        </p:nvPicPr>
        <p:blipFill>
          <a:blip r:embed="rId2" cstate="print"/>
          <a:srcRect l="1569" t="13303" r="9982" b="12494"/>
          <a:stretch>
            <a:fillRect/>
          </a:stretch>
        </p:blipFill>
        <p:spPr bwMode="auto">
          <a:xfrm>
            <a:off x="0" y="1085850"/>
            <a:ext cx="9144000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773238" y="427038"/>
            <a:ext cx="3084514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600" dirty="0">
                <a:solidFill>
                  <a:schemeClr val="accent2"/>
                </a:solidFill>
              </a:rPr>
              <a:t>Round 3</a:t>
            </a:r>
          </a:p>
        </p:txBody>
      </p:sp>
      <p:sp>
        <p:nvSpPr>
          <p:cNvPr id="4" name="Frame 3"/>
          <p:cNvSpPr>
            <a:spLocks/>
          </p:cNvSpPr>
          <p:nvPr/>
        </p:nvSpPr>
        <p:spPr bwMode="auto">
          <a:xfrm>
            <a:off x="688975" y="896938"/>
            <a:ext cx="1084263" cy="5165725"/>
          </a:xfrm>
          <a:custGeom>
            <a:avLst/>
            <a:gdLst>
              <a:gd name="T0" fmla="*/ 0 w 1083733"/>
              <a:gd name="T1" fmla="*/ 0 h 5164666"/>
              <a:gd name="T2" fmla="*/ 1083733 w 1083733"/>
              <a:gd name="T3" fmla="*/ 0 h 5164666"/>
              <a:gd name="T4" fmla="*/ 1083733 w 1083733"/>
              <a:gd name="T5" fmla="*/ 5164666 h 5164666"/>
              <a:gd name="T6" fmla="*/ 0 w 1083733"/>
              <a:gd name="T7" fmla="*/ 5164666 h 5164666"/>
              <a:gd name="T8" fmla="*/ 0 w 1083733"/>
              <a:gd name="T9" fmla="*/ 0 h 5164666"/>
              <a:gd name="T10" fmla="*/ 135467 w 1083733"/>
              <a:gd name="T11" fmla="*/ 135467 h 5164666"/>
              <a:gd name="T12" fmla="*/ 135467 w 1083733"/>
              <a:gd name="T13" fmla="*/ 5029199 h 5164666"/>
              <a:gd name="T14" fmla="*/ 948266 w 1083733"/>
              <a:gd name="T15" fmla="*/ 5029199 h 5164666"/>
              <a:gd name="T16" fmla="*/ 948266 w 1083733"/>
              <a:gd name="T17" fmla="*/ 135467 h 5164666"/>
              <a:gd name="T18" fmla="*/ 135467 w 1083733"/>
              <a:gd name="T19" fmla="*/ 135467 h 516466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83733" h="5164666">
                <a:moveTo>
                  <a:pt x="0" y="0"/>
                </a:moveTo>
                <a:lnTo>
                  <a:pt x="1083733" y="0"/>
                </a:lnTo>
                <a:lnTo>
                  <a:pt x="1083733" y="5164666"/>
                </a:lnTo>
                <a:lnTo>
                  <a:pt x="0" y="5164666"/>
                </a:lnTo>
                <a:lnTo>
                  <a:pt x="0" y="0"/>
                </a:lnTo>
                <a:close/>
                <a:moveTo>
                  <a:pt x="135467" y="135467"/>
                </a:moveTo>
                <a:lnTo>
                  <a:pt x="135467" y="5029199"/>
                </a:lnTo>
                <a:lnTo>
                  <a:pt x="948266" y="5029199"/>
                </a:lnTo>
                <a:lnTo>
                  <a:pt x="948266" y="135467"/>
                </a:lnTo>
                <a:lnTo>
                  <a:pt x="135467" y="135467"/>
                </a:lnTo>
                <a:close/>
              </a:path>
            </a:pathLst>
          </a:custGeom>
          <a:solidFill>
            <a:srgbClr val="C0504D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5" name="Frame 4"/>
          <p:cNvSpPr>
            <a:spLocks/>
          </p:cNvSpPr>
          <p:nvPr/>
        </p:nvSpPr>
        <p:spPr bwMode="auto">
          <a:xfrm>
            <a:off x="7385050" y="896938"/>
            <a:ext cx="1084263" cy="5165725"/>
          </a:xfrm>
          <a:custGeom>
            <a:avLst/>
            <a:gdLst>
              <a:gd name="T0" fmla="*/ 0 w 1083733"/>
              <a:gd name="T1" fmla="*/ 0 h 5164666"/>
              <a:gd name="T2" fmla="*/ 1083733 w 1083733"/>
              <a:gd name="T3" fmla="*/ 0 h 5164666"/>
              <a:gd name="T4" fmla="*/ 1083733 w 1083733"/>
              <a:gd name="T5" fmla="*/ 5164666 h 5164666"/>
              <a:gd name="T6" fmla="*/ 0 w 1083733"/>
              <a:gd name="T7" fmla="*/ 5164666 h 5164666"/>
              <a:gd name="T8" fmla="*/ 0 w 1083733"/>
              <a:gd name="T9" fmla="*/ 0 h 5164666"/>
              <a:gd name="T10" fmla="*/ 135467 w 1083733"/>
              <a:gd name="T11" fmla="*/ 135467 h 5164666"/>
              <a:gd name="T12" fmla="*/ 135467 w 1083733"/>
              <a:gd name="T13" fmla="*/ 5029199 h 5164666"/>
              <a:gd name="T14" fmla="*/ 948266 w 1083733"/>
              <a:gd name="T15" fmla="*/ 5029199 h 5164666"/>
              <a:gd name="T16" fmla="*/ 948266 w 1083733"/>
              <a:gd name="T17" fmla="*/ 135467 h 5164666"/>
              <a:gd name="T18" fmla="*/ 135467 w 1083733"/>
              <a:gd name="T19" fmla="*/ 135467 h 516466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83733" h="5164666">
                <a:moveTo>
                  <a:pt x="0" y="0"/>
                </a:moveTo>
                <a:lnTo>
                  <a:pt x="1083733" y="0"/>
                </a:lnTo>
                <a:lnTo>
                  <a:pt x="1083733" y="5164666"/>
                </a:lnTo>
                <a:lnTo>
                  <a:pt x="0" y="5164666"/>
                </a:lnTo>
                <a:lnTo>
                  <a:pt x="0" y="0"/>
                </a:lnTo>
                <a:close/>
                <a:moveTo>
                  <a:pt x="135467" y="135467"/>
                </a:moveTo>
                <a:lnTo>
                  <a:pt x="135467" y="5029199"/>
                </a:lnTo>
                <a:lnTo>
                  <a:pt x="948266" y="5029199"/>
                </a:lnTo>
                <a:lnTo>
                  <a:pt x="948266" y="135467"/>
                </a:lnTo>
                <a:lnTo>
                  <a:pt x="135467" y="135467"/>
                </a:lnTo>
                <a:close/>
              </a:path>
            </a:pathLst>
          </a:custGeom>
          <a:solidFill>
            <a:srgbClr val="C0504D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Screen Shot 2013-03-18 at 11.04.19 PM.png"/>
          <p:cNvPicPr>
            <a:picLocks noChangeAspect="1"/>
          </p:cNvPicPr>
          <p:nvPr/>
        </p:nvPicPr>
        <p:blipFill>
          <a:blip r:embed="rId2" cstate="print"/>
          <a:srcRect l="1569" t="13303" r="9982" b="12494"/>
          <a:stretch>
            <a:fillRect/>
          </a:stretch>
        </p:blipFill>
        <p:spPr bwMode="auto">
          <a:xfrm>
            <a:off x="0" y="1085850"/>
            <a:ext cx="9144000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374900" y="427038"/>
            <a:ext cx="44069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3600">
                <a:solidFill>
                  <a:schemeClr val="accent2"/>
                </a:solidFill>
              </a:rPr>
              <a:t>Sweet 16</a:t>
            </a:r>
          </a:p>
        </p:txBody>
      </p:sp>
      <p:sp>
        <p:nvSpPr>
          <p:cNvPr id="4" name="Frame 3"/>
          <p:cNvSpPr>
            <a:spLocks/>
          </p:cNvSpPr>
          <p:nvPr/>
        </p:nvSpPr>
        <p:spPr bwMode="auto">
          <a:xfrm>
            <a:off x="1593850" y="896938"/>
            <a:ext cx="1082675" cy="5165725"/>
          </a:xfrm>
          <a:custGeom>
            <a:avLst/>
            <a:gdLst>
              <a:gd name="T0" fmla="*/ 0 w 1083733"/>
              <a:gd name="T1" fmla="*/ 0 h 5164666"/>
              <a:gd name="T2" fmla="*/ 1083733 w 1083733"/>
              <a:gd name="T3" fmla="*/ 0 h 5164666"/>
              <a:gd name="T4" fmla="*/ 1083733 w 1083733"/>
              <a:gd name="T5" fmla="*/ 5164666 h 5164666"/>
              <a:gd name="T6" fmla="*/ 0 w 1083733"/>
              <a:gd name="T7" fmla="*/ 5164666 h 5164666"/>
              <a:gd name="T8" fmla="*/ 0 w 1083733"/>
              <a:gd name="T9" fmla="*/ 0 h 5164666"/>
              <a:gd name="T10" fmla="*/ 135467 w 1083733"/>
              <a:gd name="T11" fmla="*/ 135467 h 5164666"/>
              <a:gd name="T12" fmla="*/ 135467 w 1083733"/>
              <a:gd name="T13" fmla="*/ 5029199 h 5164666"/>
              <a:gd name="T14" fmla="*/ 948266 w 1083733"/>
              <a:gd name="T15" fmla="*/ 5029199 h 5164666"/>
              <a:gd name="T16" fmla="*/ 948266 w 1083733"/>
              <a:gd name="T17" fmla="*/ 135467 h 5164666"/>
              <a:gd name="T18" fmla="*/ 135467 w 1083733"/>
              <a:gd name="T19" fmla="*/ 135467 h 516466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83733" h="5164666">
                <a:moveTo>
                  <a:pt x="0" y="0"/>
                </a:moveTo>
                <a:lnTo>
                  <a:pt x="1083733" y="0"/>
                </a:lnTo>
                <a:lnTo>
                  <a:pt x="1083733" y="5164666"/>
                </a:lnTo>
                <a:lnTo>
                  <a:pt x="0" y="5164666"/>
                </a:lnTo>
                <a:lnTo>
                  <a:pt x="0" y="0"/>
                </a:lnTo>
                <a:close/>
                <a:moveTo>
                  <a:pt x="135467" y="135467"/>
                </a:moveTo>
                <a:lnTo>
                  <a:pt x="135467" y="5029199"/>
                </a:lnTo>
                <a:lnTo>
                  <a:pt x="948266" y="5029199"/>
                </a:lnTo>
                <a:lnTo>
                  <a:pt x="948266" y="135467"/>
                </a:lnTo>
                <a:lnTo>
                  <a:pt x="135467" y="135467"/>
                </a:lnTo>
                <a:close/>
              </a:path>
            </a:pathLst>
          </a:custGeom>
          <a:solidFill>
            <a:srgbClr val="C0504D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5" name="Frame 4"/>
          <p:cNvSpPr>
            <a:spLocks/>
          </p:cNvSpPr>
          <p:nvPr/>
        </p:nvSpPr>
        <p:spPr bwMode="auto">
          <a:xfrm>
            <a:off x="6567488" y="896938"/>
            <a:ext cx="1084262" cy="5165725"/>
          </a:xfrm>
          <a:custGeom>
            <a:avLst/>
            <a:gdLst>
              <a:gd name="T0" fmla="*/ 0 w 1083733"/>
              <a:gd name="T1" fmla="*/ 0 h 5164666"/>
              <a:gd name="T2" fmla="*/ 1083733 w 1083733"/>
              <a:gd name="T3" fmla="*/ 0 h 5164666"/>
              <a:gd name="T4" fmla="*/ 1083733 w 1083733"/>
              <a:gd name="T5" fmla="*/ 5164666 h 5164666"/>
              <a:gd name="T6" fmla="*/ 0 w 1083733"/>
              <a:gd name="T7" fmla="*/ 5164666 h 5164666"/>
              <a:gd name="T8" fmla="*/ 0 w 1083733"/>
              <a:gd name="T9" fmla="*/ 0 h 5164666"/>
              <a:gd name="T10" fmla="*/ 135467 w 1083733"/>
              <a:gd name="T11" fmla="*/ 135467 h 5164666"/>
              <a:gd name="T12" fmla="*/ 135467 w 1083733"/>
              <a:gd name="T13" fmla="*/ 5029199 h 5164666"/>
              <a:gd name="T14" fmla="*/ 948266 w 1083733"/>
              <a:gd name="T15" fmla="*/ 5029199 h 5164666"/>
              <a:gd name="T16" fmla="*/ 948266 w 1083733"/>
              <a:gd name="T17" fmla="*/ 135467 h 5164666"/>
              <a:gd name="T18" fmla="*/ 135467 w 1083733"/>
              <a:gd name="T19" fmla="*/ 135467 h 516466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83733" h="5164666">
                <a:moveTo>
                  <a:pt x="0" y="0"/>
                </a:moveTo>
                <a:lnTo>
                  <a:pt x="1083733" y="0"/>
                </a:lnTo>
                <a:lnTo>
                  <a:pt x="1083733" y="5164666"/>
                </a:lnTo>
                <a:lnTo>
                  <a:pt x="0" y="5164666"/>
                </a:lnTo>
                <a:lnTo>
                  <a:pt x="0" y="0"/>
                </a:lnTo>
                <a:close/>
                <a:moveTo>
                  <a:pt x="135467" y="135467"/>
                </a:moveTo>
                <a:lnTo>
                  <a:pt x="135467" y="5029199"/>
                </a:lnTo>
                <a:lnTo>
                  <a:pt x="948266" y="5029199"/>
                </a:lnTo>
                <a:lnTo>
                  <a:pt x="948266" y="135467"/>
                </a:lnTo>
                <a:lnTo>
                  <a:pt x="135467" y="135467"/>
                </a:lnTo>
                <a:close/>
              </a:path>
            </a:pathLst>
          </a:custGeom>
          <a:solidFill>
            <a:srgbClr val="C0504D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Screen Shot 2013-03-18 at 11.04.19 PM.png"/>
          <p:cNvPicPr>
            <a:picLocks noChangeAspect="1"/>
          </p:cNvPicPr>
          <p:nvPr/>
        </p:nvPicPr>
        <p:blipFill>
          <a:blip r:embed="rId2" cstate="print"/>
          <a:srcRect l="1569" t="13303" r="9982" b="12494"/>
          <a:stretch>
            <a:fillRect/>
          </a:stretch>
        </p:blipFill>
        <p:spPr bwMode="auto">
          <a:xfrm>
            <a:off x="0" y="1085850"/>
            <a:ext cx="9144000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374900" y="427038"/>
            <a:ext cx="44069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3600">
                <a:solidFill>
                  <a:schemeClr val="accent2"/>
                </a:solidFill>
              </a:rPr>
              <a:t>Elite 8</a:t>
            </a:r>
          </a:p>
        </p:txBody>
      </p:sp>
      <p:sp>
        <p:nvSpPr>
          <p:cNvPr id="4" name="Frame 3"/>
          <p:cNvSpPr>
            <a:spLocks/>
          </p:cNvSpPr>
          <p:nvPr/>
        </p:nvSpPr>
        <p:spPr bwMode="auto">
          <a:xfrm>
            <a:off x="2374900" y="1506538"/>
            <a:ext cx="1084263" cy="4046537"/>
          </a:xfrm>
          <a:custGeom>
            <a:avLst/>
            <a:gdLst>
              <a:gd name="T0" fmla="*/ 0 w 1083733"/>
              <a:gd name="T1" fmla="*/ 0 h 4046464"/>
              <a:gd name="T2" fmla="*/ 1083733 w 1083733"/>
              <a:gd name="T3" fmla="*/ 0 h 4046464"/>
              <a:gd name="T4" fmla="*/ 1083733 w 1083733"/>
              <a:gd name="T5" fmla="*/ 4046464 h 4046464"/>
              <a:gd name="T6" fmla="*/ 0 w 1083733"/>
              <a:gd name="T7" fmla="*/ 4046464 h 4046464"/>
              <a:gd name="T8" fmla="*/ 0 w 1083733"/>
              <a:gd name="T9" fmla="*/ 0 h 4046464"/>
              <a:gd name="T10" fmla="*/ 135467 w 1083733"/>
              <a:gd name="T11" fmla="*/ 135467 h 4046464"/>
              <a:gd name="T12" fmla="*/ 135467 w 1083733"/>
              <a:gd name="T13" fmla="*/ 3910997 h 4046464"/>
              <a:gd name="T14" fmla="*/ 948266 w 1083733"/>
              <a:gd name="T15" fmla="*/ 3910997 h 4046464"/>
              <a:gd name="T16" fmla="*/ 948266 w 1083733"/>
              <a:gd name="T17" fmla="*/ 135467 h 4046464"/>
              <a:gd name="T18" fmla="*/ 135467 w 1083733"/>
              <a:gd name="T19" fmla="*/ 135467 h 40464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83733" h="4046464">
                <a:moveTo>
                  <a:pt x="0" y="0"/>
                </a:moveTo>
                <a:lnTo>
                  <a:pt x="1083733" y="0"/>
                </a:lnTo>
                <a:lnTo>
                  <a:pt x="1083733" y="4046464"/>
                </a:lnTo>
                <a:lnTo>
                  <a:pt x="0" y="4046464"/>
                </a:lnTo>
                <a:lnTo>
                  <a:pt x="0" y="0"/>
                </a:lnTo>
                <a:close/>
                <a:moveTo>
                  <a:pt x="135467" y="135467"/>
                </a:moveTo>
                <a:lnTo>
                  <a:pt x="135467" y="3910997"/>
                </a:lnTo>
                <a:lnTo>
                  <a:pt x="948266" y="3910997"/>
                </a:lnTo>
                <a:lnTo>
                  <a:pt x="948266" y="135467"/>
                </a:lnTo>
                <a:lnTo>
                  <a:pt x="135467" y="135467"/>
                </a:lnTo>
                <a:close/>
              </a:path>
            </a:pathLst>
          </a:custGeom>
          <a:solidFill>
            <a:srgbClr val="C0504D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6" name="Frame 5"/>
          <p:cNvSpPr>
            <a:spLocks/>
          </p:cNvSpPr>
          <p:nvPr/>
        </p:nvSpPr>
        <p:spPr bwMode="auto">
          <a:xfrm>
            <a:off x="5626100" y="1506538"/>
            <a:ext cx="1084263" cy="4046537"/>
          </a:xfrm>
          <a:custGeom>
            <a:avLst/>
            <a:gdLst>
              <a:gd name="T0" fmla="*/ 0 w 1083733"/>
              <a:gd name="T1" fmla="*/ 0 h 4046464"/>
              <a:gd name="T2" fmla="*/ 1083733 w 1083733"/>
              <a:gd name="T3" fmla="*/ 0 h 4046464"/>
              <a:gd name="T4" fmla="*/ 1083733 w 1083733"/>
              <a:gd name="T5" fmla="*/ 4046464 h 4046464"/>
              <a:gd name="T6" fmla="*/ 0 w 1083733"/>
              <a:gd name="T7" fmla="*/ 4046464 h 4046464"/>
              <a:gd name="T8" fmla="*/ 0 w 1083733"/>
              <a:gd name="T9" fmla="*/ 0 h 4046464"/>
              <a:gd name="T10" fmla="*/ 135467 w 1083733"/>
              <a:gd name="T11" fmla="*/ 135467 h 4046464"/>
              <a:gd name="T12" fmla="*/ 135467 w 1083733"/>
              <a:gd name="T13" fmla="*/ 3910997 h 4046464"/>
              <a:gd name="T14" fmla="*/ 948266 w 1083733"/>
              <a:gd name="T15" fmla="*/ 3910997 h 4046464"/>
              <a:gd name="T16" fmla="*/ 948266 w 1083733"/>
              <a:gd name="T17" fmla="*/ 135467 h 4046464"/>
              <a:gd name="T18" fmla="*/ 135467 w 1083733"/>
              <a:gd name="T19" fmla="*/ 135467 h 40464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83733" h="4046464">
                <a:moveTo>
                  <a:pt x="0" y="0"/>
                </a:moveTo>
                <a:lnTo>
                  <a:pt x="1083733" y="0"/>
                </a:lnTo>
                <a:lnTo>
                  <a:pt x="1083733" y="4046464"/>
                </a:lnTo>
                <a:lnTo>
                  <a:pt x="0" y="4046464"/>
                </a:lnTo>
                <a:lnTo>
                  <a:pt x="0" y="0"/>
                </a:lnTo>
                <a:close/>
                <a:moveTo>
                  <a:pt x="135467" y="135467"/>
                </a:moveTo>
                <a:lnTo>
                  <a:pt x="135467" y="3910997"/>
                </a:lnTo>
                <a:lnTo>
                  <a:pt x="948266" y="3910997"/>
                </a:lnTo>
                <a:lnTo>
                  <a:pt x="948266" y="135467"/>
                </a:lnTo>
                <a:lnTo>
                  <a:pt x="135467" y="135467"/>
                </a:lnTo>
                <a:close/>
              </a:path>
            </a:pathLst>
          </a:custGeom>
          <a:solidFill>
            <a:srgbClr val="C0504D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Screen Shot 2013-03-18 at 11.04.19 PM.png"/>
          <p:cNvPicPr>
            <a:picLocks noChangeAspect="1"/>
          </p:cNvPicPr>
          <p:nvPr/>
        </p:nvPicPr>
        <p:blipFill>
          <a:blip r:embed="rId2" cstate="print"/>
          <a:srcRect l="1569" t="13303" r="9982" b="12494"/>
          <a:stretch>
            <a:fillRect/>
          </a:stretch>
        </p:blipFill>
        <p:spPr bwMode="auto">
          <a:xfrm>
            <a:off x="0" y="1085850"/>
            <a:ext cx="9144000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374900" y="427038"/>
            <a:ext cx="44069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3600">
                <a:solidFill>
                  <a:schemeClr val="accent2"/>
                </a:solidFill>
              </a:rPr>
              <a:t>Final 4</a:t>
            </a:r>
          </a:p>
        </p:txBody>
      </p:sp>
      <p:sp>
        <p:nvSpPr>
          <p:cNvPr id="4" name="Frame 3"/>
          <p:cNvSpPr>
            <a:spLocks/>
          </p:cNvSpPr>
          <p:nvPr/>
        </p:nvSpPr>
        <p:spPr bwMode="auto">
          <a:xfrm>
            <a:off x="3106738" y="2130425"/>
            <a:ext cx="1084262" cy="2884488"/>
          </a:xfrm>
          <a:custGeom>
            <a:avLst/>
            <a:gdLst>
              <a:gd name="T0" fmla="*/ 0 w 1083733"/>
              <a:gd name="T1" fmla="*/ 0 h 2884180"/>
              <a:gd name="T2" fmla="*/ 1083733 w 1083733"/>
              <a:gd name="T3" fmla="*/ 0 h 2884180"/>
              <a:gd name="T4" fmla="*/ 1083733 w 1083733"/>
              <a:gd name="T5" fmla="*/ 2884180 h 2884180"/>
              <a:gd name="T6" fmla="*/ 0 w 1083733"/>
              <a:gd name="T7" fmla="*/ 2884180 h 2884180"/>
              <a:gd name="T8" fmla="*/ 0 w 1083733"/>
              <a:gd name="T9" fmla="*/ 0 h 2884180"/>
              <a:gd name="T10" fmla="*/ 135467 w 1083733"/>
              <a:gd name="T11" fmla="*/ 135467 h 2884180"/>
              <a:gd name="T12" fmla="*/ 135467 w 1083733"/>
              <a:gd name="T13" fmla="*/ 2748713 h 2884180"/>
              <a:gd name="T14" fmla="*/ 948266 w 1083733"/>
              <a:gd name="T15" fmla="*/ 2748713 h 2884180"/>
              <a:gd name="T16" fmla="*/ 948266 w 1083733"/>
              <a:gd name="T17" fmla="*/ 135467 h 2884180"/>
              <a:gd name="T18" fmla="*/ 135467 w 1083733"/>
              <a:gd name="T19" fmla="*/ 135467 h 288418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83733" h="2884180">
                <a:moveTo>
                  <a:pt x="0" y="0"/>
                </a:moveTo>
                <a:lnTo>
                  <a:pt x="1083733" y="0"/>
                </a:lnTo>
                <a:lnTo>
                  <a:pt x="1083733" y="2884180"/>
                </a:lnTo>
                <a:lnTo>
                  <a:pt x="0" y="2884180"/>
                </a:lnTo>
                <a:lnTo>
                  <a:pt x="0" y="0"/>
                </a:lnTo>
                <a:close/>
                <a:moveTo>
                  <a:pt x="135467" y="135467"/>
                </a:moveTo>
                <a:lnTo>
                  <a:pt x="135467" y="2748713"/>
                </a:lnTo>
                <a:lnTo>
                  <a:pt x="948266" y="2748713"/>
                </a:lnTo>
                <a:lnTo>
                  <a:pt x="948266" y="135467"/>
                </a:lnTo>
                <a:lnTo>
                  <a:pt x="135467" y="135467"/>
                </a:lnTo>
                <a:close/>
              </a:path>
            </a:pathLst>
          </a:custGeom>
          <a:solidFill>
            <a:srgbClr val="C0504D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7" name="Frame 6"/>
          <p:cNvSpPr>
            <a:spLocks/>
          </p:cNvSpPr>
          <p:nvPr/>
        </p:nvSpPr>
        <p:spPr bwMode="auto">
          <a:xfrm>
            <a:off x="5003800" y="2130425"/>
            <a:ext cx="1082675" cy="2884488"/>
          </a:xfrm>
          <a:custGeom>
            <a:avLst/>
            <a:gdLst>
              <a:gd name="T0" fmla="*/ 0 w 1083733"/>
              <a:gd name="T1" fmla="*/ 0 h 2884180"/>
              <a:gd name="T2" fmla="*/ 1083733 w 1083733"/>
              <a:gd name="T3" fmla="*/ 0 h 2884180"/>
              <a:gd name="T4" fmla="*/ 1083733 w 1083733"/>
              <a:gd name="T5" fmla="*/ 2884180 h 2884180"/>
              <a:gd name="T6" fmla="*/ 0 w 1083733"/>
              <a:gd name="T7" fmla="*/ 2884180 h 2884180"/>
              <a:gd name="T8" fmla="*/ 0 w 1083733"/>
              <a:gd name="T9" fmla="*/ 0 h 2884180"/>
              <a:gd name="T10" fmla="*/ 135467 w 1083733"/>
              <a:gd name="T11" fmla="*/ 135467 h 2884180"/>
              <a:gd name="T12" fmla="*/ 135467 w 1083733"/>
              <a:gd name="T13" fmla="*/ 2748713 h 2884180"/>
              <a:gd name="T14" fmla="*/ 948266 w 1083733"/>
              <a:gd name="T15" fmla="*/ 2748713 h 2884180"/>
              <a:gd name="T16" fmla="*/ 948266 w 1083733"/>
              <a:gd name="T17" fmla="*/ 135467 h 2884180"/>
              <a:gd name="T18" fmla="*/ 135467 w 1083733"/>
              <a:gd name="T19" fmla="*/ 135467 h 288418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83733" h="2884180">
                <a:moveTo>
                  <a:pt x="0" y="0"/>
                </a:moveTo>
                <a:lnTo>
                  <a:pt x="1083733" y="0"/>
                </a:lnTo>
                <a:lnTo>
                  <a:pt x="1083733" y="2884180"/>
                </a:lnTo>
                <a:lnTo>
                  <a:pt x="0" y="2884180"/>
                </a:lnTo>
                <a:lnTo>
                  <a:pt x="0" y="0"/>
                </a:lnTo>
                <a:close/>
                <a:moveTo>
                  <a:pt x="135467" y="135467"/>
                </a:moveTo>
                <a:lnTo>
                  <a:pt x="135467" y="2748713"/>
                </a:lnTo>
                <a:lnTo>
                  <a:pt x="948266" y="2748713"/>
                </a:lnTo>
                <a:lnTo>
                  <a:pt x="948266" y="135467"/>
                </a:lnTo>
                <a:lnTo>
                  <a:pt x="135467" y="135467"/>
                </a:lnTo>
                <a:close/>
              </a:path>
            </a:pathLst>
          </a:custGeom>
          <a:solidFill>
            <a:srgbClr val="C0504D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Screen Shot 2013-03-18 at 11.04.19 PM.png"/>
          <p:cNvPicPr>
            <a:picLocks noChangeAspect="1"/>
          </p:cNvPicPr>
          <p:nvPr/>
        </p:nvPicPr>
        <p:blipFill>
          <a:blip r:embed="rId2" cstate="print"/>
          <a:srcRect l="1569" t="13303" r="9982" b="12494"/>
          <a:stretch>
            <a:fillRect/>
          </a:stretch>
        </p:blipFill>
        <p:spPr bwMode="auto">
          <a:xfrm>
            <a:off x="0" y="1085850"/>
            <a:ext cx="9144000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714480" y="282558"/>
            <a:ext cx="5983314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600" dirty="0">
                <a:solidFill>
                  <a:schemeClr val="accent2"/>
                </a:solidFill>
              </a:rPr>
              <a:t>Championship Game</a:t>
            </a:r>
          </a:p>
        </p:txBody>
      </p:sp>
      <p:sp>
        <p:nvSpPr>
          <p:cNvPr id="4" name="Frame 3"/>
          <p:cNvSpPr>
            <a:spLocks/>
          </p:cNvSpPr>
          <p:nvPr/>
        </p:nvSpPr>
        <p:spPr bwMode="auto">
          <a:xfrm>
            <a:off x="3875088" y="2432050"/>
            <a:ext cx="1400175" cy="2238375"/>
          </a:xfrm>
          <a:custGeom>
            <a:avLst/>
            <a:gdLst>
              <a:gd name="T0" fmla="*/ 0 w 1399794"/>
              <a:gd name="T1" fmla="*/ 0 h 2238469"/>
              <a:gd name="T2" fmla="*/ 1399794 w 1399794"/>
              <a:gd name="T3" fmla="*/ 0 h 2238469"/>
              <a:gd name="T4" fmla="*/ 1399794 w 1399794"/>
              <a:gd name="T5" fmla="*/ 2238469 h 2238469"/>
              <a:gd name="T6" fmla="*/ 0 w 1399794"/>
              <a:gd name="T7" fmla="*/ 2238469 h 2238469"/>
              <a:gd name="T8" fmla="*/ 0 w 1399794"/>
              <a:gd name="T9" fmla="*/ 0 h 2238469"/>
              <a:gd name="T10" fmla="*/ 174974 w 1399794"/>
              <a:gd name="T11" fmla="*/ 174974 h 2238469"/>
              <a:gd name="T12" fmla="*/ 174974 w 1399794"/>
              <a:gd name="T13" fmla="*/ 2063495 h 2238469"/>
              <a:gd name="T14" fmla="*/ 1224820 w 1399794"/>
              <a:gd name="T15" fmla="*/ 2063495 h 2238469"/>
              <a:gd name="T16" fmla="*/ 1224820 w 1399794"/>
              <a:gd name="T17" fmla="*/ 174974 h 2238469"/>
              <a:gd name="T18" fmla="*/ 174974 w 1399794"/>
              <a:gd name="T19" fmla="*/ 174974 h 223846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399794" h="2238469">
                <a:moveTo>
                  <a:pt x="0" y="0"/>
                </a:moveTo>
                <a:lnTo>
                  <a:pt x="1399794" y="0"/>
                </a:lnTo>
                <a:lnTo>
                  <a:pt x="1399794" y="2238469"/>
                </a:lnTo>
                <a:lnTo>
                  <a:pt x="0" y="2238469"/>
                </a:lnTo>
                <a:lnTo>
                  <a:pt x="0" y="0"/>
                </a:lnTo>
                <a:close/>
                <a:moveTo>
                  <a:pt x="174974" y="174974"/>
                </a:moveTo>
                <a:lnTo>
                  <a:pt x="174974" y="2063495"/>
                </a:lnTo>
                <a:lnTo>
                  <a:pt x="1224820" y="2063495"/>
                </a:lnTo>
                <a:lnTo>
                  <a:pt x="1224820" y="174974"/>
                </a:lnTo>
                <a:lnTo>
                  <a:pt x="174974" y="174974"/>
                </a:lnTo>
                <a:close/>
              </a:path>
            </a:pathLst>
          </a:custGeom>
          <a:solidFill>
            <a:srgbClr val="C0504D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4290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ko-KR" sz="72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Let’s Play!!!</a:t>
            </a:r>
            <a:endParaRPr lang="ko-KR" altLang="en-US" sz="72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1857364"/>
            <a:ext cx="6400800" cy="1752600"/>
          </a:xfrm>
        </p:spPr>
        <p:txBody>
          <a:bodyPr/>
          <a:lstStyle/>
          <a:p>
            <a:r>
              <a:rPr lang="en-US" altLang="ko-KR" dirty="0" smtClean="0"/>
              <a:t>March Madness English Version</a:t>
            </a:r>
            <a:endParaRPr lang="ko-KR" altLang="en-US" dirty="0"/>
          </a:p>
        </p:txBody>
      </p:sp>
      <p:pic>
        <p:nvPicPr>
          <p:cNvPr id="4" name="그림 3" descr="m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2857496"/>
            <a:ext cx="6500858" cy="3653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387339"/>
            <a:ext cx="7772400" cy="1470025"/>
          </a:xfrm>
        </p:spPr>
        <p:txBody>
          <a:bodyPr>
            <a:noAutofit/>
          </a:bodyPr>
          <a:lstStyle/>
          <a:p>
            <a:r>
              <a:rPr lang="en-US" altLang="ko-KR" sz="4800" b="1" dirty="0" smtClean="0">
                <a:solidFill>
                  <a:schemeClr val="accent4">
                    <a:lumMod val="75000"/>
                  </a:schemeClr>
                </a:solidFill>
              </a:rPr>
              <a:t>First, </a:t>
            </a:r>
            <a:endParaRPr lang="ko-KR" altLang="en-US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285852" y="1714488"/>
            <a:ext cx="7129490" cy="1752600"/>
          </a:xfrm>
        </p:spPr>
        <p:txBody>
          <a:bodyPr>
            <a:normAutofit/>
          </a:bodyPr>
          <a:lstStyle/>
          <a:p>
            <a:r>
              <a:rPr lang="en-US" altLang="ko-KR" sz="4800" b="1" dirty="0" smtClean="0">
                <a:solidFill>
                  <a:schemeClr val="tx1"/>
                </a:solidFill>
              </a:rPr>
              <a:t>I will give you a team.</a:t>
            </a:r>
            <a:endParaRPr lang="ko-KR" altLang="en-US" sz="4800" b="1" dirty="0">
              <a:solidFill>
                <a:schemeClr val="tx1"/>
              </a:solidFill>
            </a:endParaRPr>
          </a:p>
        </p:txBody>
      </p:sp>
      <p:pic>
        <p:nvPicPr>
          <p:cNvPr id="4" name="그림 3" descr="team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0304" y="2786058"/>
            <a:ext cx="6825034" cy="3857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-71462"/>
            <a:ext cx="8229600" cy="1143000"/>
          </a:xfrm>
        </p:spPr>
        <p:txBody>
          <a:bodyPr/>
          <a:lstStyle/>
          <a:p>
            <a:r>
              <a:rPr lang="en-US" altLang="ko-KR" b="1" dirty="0" smtClean="0"/>
              <a:t>There are 16 teams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928670"/>
            <a:ext cx="3114668" cy="5197493"/>
          </a:xfrm>
        </p:spPr>
        <p:txBody>
          <a:bodyPr>
            <a:noAutofit/>
          </a:bodyPr>
          <a:lstStyle/>
          <a:p>
            <a:r>
              <a:rPr lang="en-US" altLang="ko-KR" sz="3600" dirty="0" err="1" smtClean="0"/>
              <a:t>Apeach</a:t>
            </a:r>
            <a:endParaRPr lang="en-US" altLang="ko-KR" sz="3600" dirty="0" smtClean="0"/>
          </a:p>
          <a:p>
            <a:r>
              <a:rPr lang="en-US" altLang="ko-KR" sz="3600" dirty="0" err="1" smtClean="0"/>
              <a:t>Muzi</a:t>
            </a:r>
            <a:endParaRPr lang="en-US" altLang="ko-KR" sz="3600" dirty="0" smtClean="0"/>
          </a:p>
          <a:p>
            <a:r>
              <a:rPr lang="en-US" altLang="ko-KR" sz="3600" dirty="0" smtClean="0"/>
              <a:t>Jay G</a:t>
            </a:r>
          </a:p>
          <a:p>
            <a:r>
              <a:rPr lang="en-US" altLang="ko-KR" sz="3600" dirty="0" smtClean="0"/>
              <a:t>Neo</a:t>
            </a:r>
          </a:p>
          <a:p>
            <a:r>
              <a:rPr lang="en-US" altLang="ko-KR" sz="3600" dirty="0" smtClean="0"/>
              <a:t>Frodo</a:t>
            </a:r>
          </a:p>
          <a:p>
            <a:r>
              <a:rPr lang="en-US" altLang="ko-KR" sz="3600" dirty="0" smtClean="0"/>
              <a:t>Con</a:t>
            </a:r>
          </a:p>
          <a:p>
            <a:r>
              <a:rPr lang="en-US" altLang="ko-KR" sz="3600" dirty="0" smtClean="0"/>
              <a:t>Tube</a:t>
            </a:r>
          </a:p>
          <a:p>
            <a:r>
              <a:rPr lang="en-US" altLang="ko-KR" sz="3600" dirty="0" smtClean="0"/>
              <a:t>Face</a:t>
            </a:r>
            <a:endParaRPr lang="ko-KR" altLang="en-US" sz="3600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4314852" y="928670"/>
            <a:ext cx="4829148" cy="5214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altLang="ko-K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Squirtle</a:t>
            </a:r>
            <a:r>
              <a:rPr kumimoji="0" lang="en-US" altLang="ko-KR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altLang="ko-KR" sz="36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lang="ko-KR" altLang="en-US" sz="3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꼬부기</a:t>
            </a:r>
            <a:r>
              <a:rPr lang="en-US" altLang="ko-KR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</a:t>
            </a:r>
            <a:endParaRPr kumimoji="0" lang="en-US" altLang="ko-KR" sz="3600" b="0" i="0" u="none" strike="noStrike" kern="1200" cap="none" spc="0" normalizeH="0" noProof="0" dirty="0" smtClean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ko-KR" sz="3600" baseline="0" dirty="0" err="1" smtClean="0"/>
              <a:t>Charmander</a:t>
            </a:r>
            <a:r>
              <a:rPr lang="en-US" altLang="ko-KR" sz="3600" baseline="0" dirty="0" smtClean="0"/>
              <a:t> </a:t>
            </a:r>
            <a:r>
              <a:rPr lang="en-US" altLang="ko-KR" sz="3600" baseline="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(</a:t>
            </a:r>
            <a:r>
              <a:rPr lang="ko-KR" altLang="en-US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파이리</a:t>
            </a:r>
            <a:r>
              <a:rPr lang="en-US" altLang="ko-KR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</a:t>
            </a:r>
            <a:endParaRPr lang="en-US" altLang="ko-KR" sz="3600" baseline="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altLang="ko-KR" sz="3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Venusaur</a:t>
            </a:r>
            <a:r>
              <a:rPr kumimoji="0" lang="en-US" altLang="ko-KR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ko-KR" sz="36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lang="ko-KR" altLang="en-US" sz="3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이상해꽃</a:t>
            </a:r>
            <a:r>
              <a:rPr lang="en-US" altLang="ko-KR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</a:t>
            </a:r>
            <a:endParaRPr kumimoji="0" lang="en-US" altLang="ko-KR" sz="3600" b="0" i="0" u="none" strike="noStrike" kern="1200" cap="none" spc="0" normalizeH="0" noProof="0" dirty="0" smtClean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ko-KR" sz="3600" baseline="0" dirty="0" err="1" smtClean="0"/>
              <a:t>Jigglypuff</a:t>
            </a:r>
            <a:r>
              <a:rPr lang="en-US" altLang="ko-KR" sz="3600" baseline="0" dirty="0" smtClean="0"/>
              <a:t> </a:t>
            </a:r>
            <a:r>
              <a:rPr lang="en-US" altLang="ko-KR" sz="3600" baseline="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(</a:t>
            </a:r>
            <a:r>
              <a:rPr lang="ko-KR" altLang="en-US" sz="3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푸린</a:t>
            </a:r>
            <a:r>
              <a:rPr lang="en-US" altLang="ko-KR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</a:t>
            </a:r>
            <a:endParaRPr kumimoji="0" lang="en-US" altLang="ko-KR" sz="3600" b="0" i="0" u="none" strike="noStrike" kern="1200" cap="none" spc="0" normalizeH="0" noProof="0" dirty="0" smtClean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ko-KR" sz="3600" dirty="0" err="1" smtClean="0"/>
              <a:t>Machamp</a:t>
            </a:r>
            <a:r>
              <a:rPr lang="en-US" altLang="ko-KR" sz="3600" dirty="0" smtClean="0"/>
              <a:t> </a:t>
            </a:r>
            <a:r>
              <a:rPr lang="en-US" altLang="ko-KR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(</a:t>
            </a:r>
            <a:r>
              <a:rPr lang="ko-KR" altLang="en-US" sz="3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괴력몬</a:t>
            </a:r>
            <a:r>
              <a:rPr lang="en-US" altLang="ko-KR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ko-KR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Pikachu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ko-KR" sz="3600" dirty="0" err="1" smtClean="0"/>
              <a:t>Jolteon</a:t>
            </a:r>
            <a:r>
              <a:rPr lang="en-US" altLang="ko-KR" sz="3600" dirty="0" smtClean="0"/>
              <a:t> </a:t>
            </a:r>
            <a:r>
              <a:rPr lang="en-US" altLang="ko-KR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(</a:t>
            </a:r>
            <a:r>
              <a:rPr lang="ko-KR" altLang="en-US" sz="3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쥬피썬더</a:t>
            </a:r>
            <a:r>
              <a:rPr lang="en-US" altLang="ko-KR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ko-KR" sz="3600" dirty="0" err="1" smtClean="0"/>
              <a:t>Mewtwo</a:t>
            </a:r>
            <a:r>
              <a:rPr lang="en-US" altLang="ko-KR" sz="3600" dirty="0" smtClean="0"/>
              <a:t> </a:t>
            </a:r>
            <a:r>
              <a:rPr lang="en-US" altLang="ko-KR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(</a:t>
            </a:r>
            <a:r>
              <a:rPr lang="ko-KR" altLang="en-US" sz="3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뮤츠</a:t>
            </a:r>
            <a:r>
              <a:rPr lang="en-US" altLang="ko-KR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</a:t>
            </a:r>
            <a:endParaRPr kumimoji="0" lang="en-US" altLang="ko-KR" sz="36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ko-KR" sz="36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그림 5" descr="charman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3306" y="1609716"/>
            <a:ext cx="419100" cy="533400"/>
          </a:xfrm>
          <a:prstGeom prst="rect">
            <a:avLst/>
          </a:prstGeom>
        </p:spPr>
      </p:pic>
      <p:pic>
        <p:nvPicPr>
          <p:cNvPr id="7" name="그림 6" descr="jigglypuf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1753" y="2916234"/>
            <a:ext cx="501619" cy="512766"/>
          </a:xfrm>
          <a:prstGeom prst="rect">
            <a:avLst/>
          </a:prstGeom>
        </p:spPr>
      </p:pic>
      <p:pic>
        <p:nvPicPr>
          <p:cNvPr id="8" name="그림 7" descr="jolte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868" y="4786322"/>
            <a:ext cx="785818" cy="785818"/>
          </a:xfrm>
          <a:prstGeom prst="rect">
            <a:avLst/>
          </a:prstGeom>
        </p:spPr>
      </p:pic>
      <p:pic>
        <p:nvPicPr>
          <p:cNvPr id="9" name="그림 8" descr="macham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43306" y="3571876"/>
            <a:ext cx="571504" cy="701720"/>
          </a:xfrm>
          <a:prstGeom prst="rect">
            <a:avLst/>
          </a:prstGeom>
        </p:spPr>
      </p:pic>
      <p:pic>
        <p:nvPicPr>
          <p:cNvPr id="10" name="그림 9" descr="mewtw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43306" y="5519758"/>
            <a:ext cx="771525" cy="838200"/>
          </a:xfrm>
          <a:prstGeom prst="rect">
            <a:avLst/>
          </a:prstGeom>
        </p:spPr>
      </p:pic>
      <p:pic>
        <p:nvPicPr>
          <p:cNvPr id="11" name="그림 10" descr="pikachu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14744" y="4286256"/>
            <a:ext cx="571500" cy="571500"/>
          </a:xfrm>
          <a:prstGeom prst="rect">
            <a:avLst/>
          </a:prstGeom>
        </p:spPr>
      </p:pic>
      <p:pic>
        <p:nvPicPr>
          <p:cNvPr id="12" name="그림 11" descr="squirtl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43305" y="928670"/>
            <a:ext cx="523879" cy="642942"/>
          </a:xfrm>
          <a:prstGeom prst="rect">
            <a:avLst/>
          </a:prstGeom>
        </p:spPr>
      </p:pic>
      <p:pic>
        <p:nvPicPr>
          <p:cNvPr id="13" name="그림 12" descr="venusaur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00430" y="2214554"/>
            <a:ext cx="797625" cy="590549"/>
          </a:xfrm>
          <a:prstGeom prst="rect">
            <a:avLst/>
          </a:prstGeom>
        </p:spPr>
      </p:pic>
      <p:pic>
        <p:nvPicPr>
          <p:cNvPr id="1027" name="Picture 3" descr="C:\Users\user\AppData\Local\Temp\_AZTMP19_\03fbd6fade59a0f389ed32101eb8975d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86050" y="2928934"/>
            <a:ext cx="619120" cy="619120"/>
          </a:xfrm>
          <a:prstGeom prst="rect">
            <a:avLst/>
          </a:prstGeom>
          <a:noFill/>
        </p:spPr>
      </p:pic>
      <p:pic>
        <p:nvPicPr>
          <p:cNvPr id="1028" name="Picture 4" descr="C:\Users\user\AppData\Local\Temp\_AZTMP33_\666eae50c6ea298a9b574dccf682580b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86050" y="2309800"/>
            <a:ext cx="642942" cy="642942"/>
          </a:xfrm>
          <a:prstGeom prst="rect">
            <a:avLst/>
          </a:prstGeom>
          <a:noFill/>
        </p:spPr>
      </p:pic>
      <p:pic>
        <p:nvPicPr>
          <p:cNvPr id="1029" name="Picture 5" descr="C:\Users\user\AppData\Local\Temp\_AZTMP48_\da7737e80e0e7acc821077b1c491e12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14612" y="928670"/>
            <a:ext cx="642942" cy="642942"/>
          </a:xfrm>
          <a:prstGeom prst="rect">
            <a:avLst/>
          </a:prstGeom>
          <a:noFill/>
        </p:spPr>
      </p:pic>
      <p:pic>
        <p:nvPicPr>
          <p:cNvPr id="1030" name="Picture 6" descr="C:\Users\user\AppData\Local\Temp\_AZTMP50_\emo31@2x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28926" y="5643578"/>
            <a:ext cx="506607" cy="506607"/>
          </a:xfrm>
          <a:prstGeom prst="rect">
            <a:avLst/>
          </a:prstGeom>
          <a:noFill/>
        </p:spPr>
      </p:pic>
      <p:pic>
        <p:nvPicPr>
          <p:cNvPr id="1031" name="Picture 7" descr="C:\Users\user\Pictures\kakao\5a0facb5c75a31c4174195b24d965d6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714612" y="1571612"/>
            <a:ext cx="642942" cy="642942"/>
          </a:xfrm>
          <a:prstGeom prst="rect">
            <a:avLst/>
          </a:prstGeom>
          <a:noFill/>
        </p:spPr>
      </p:pic>
      <p:pic>
        <p:nvPicPr>
          <p:cNvPr id="1032" name="Picture 8" descr="C:\Users\user\Pictures\kakao\11 (2).gif"/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71736" y="4176085"/>
            <a:ext cx="857256" cy="838205"/>
          </a:xfrm>
          <a:prstGeom prst="rect">
            <a:avLst/>
          </a:prstGeom>
          <a:noFill/>
        </p:spPr>
      </p:pic>
      <p:pic>
        <p:nvPicPr>
          <p:cNvPr id="1033" name="Picture 9" descr="C:\Users\user\Pictures\kakao\b44293166d786e7e38c13e43740bcfd5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86050" y="3571876"/>
            <a:ext cx="677876" cy="677876"/>
          </a:xfrm>
          <a:prstGeom prst="rect">
            <a:avLst/>
          </a:prstGeom>
          <a:noFill/>
        </p:spPr>
      </p:pic>
      <p:pic>
        <p:nvPicPr>
          <p:cNvPr id="1026" name="Picture 2" descr="C:\Users\user\AppData\Local\Temp\_AZTMP2_\0adbf2a619e790f44c534c81384cbeb9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666996" y="4714884"/>
            <a:ext cx="833434" cy="8334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-214338"/>
            <a:ext cx="7772400" cy="1470025"/>
          </a:xfrm>
        </p:spPr>
        <p:txBody>
          <a:bodyPr>
            <a:noAutofit/>
          </a:bodyPr>
          <a:lstStyle/>
          <a:p>
            <a:r>
              <a:rPr lang="en-US" altLang="ko-KR" sz="4800" b="1" dirty="0" smtClean="0">
                <a:solidFill>
                  <a:schemeClr val="accent4">
                    <a:lumMod val="75000"/>
                  </a:schemeClr>
                </a:solidFill>
              </a:rPr>
              <a:t>Secondly, </a:t>
            </a:r>
            <a:endParaRPr lang="ko-KR" altLang="en-US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85720" y="1142984"/>
            <a:ext cx="8715436" cy="5214974"/>
          </a:xfrm>
        </p:spPr>
        <p:txBody>
          <a:bodyPr>
            <a:normAutofit/>
          </a:bodyPr>
          <a:lstStyle/>
          <a:p>
            <a:r>
              <a:rPr lang="en-US" altLang="ko-KR" sz="4800" b="1" dirty="0" smtClean="0">
                <a:solidFill>
                  <a:schemeClr val="tx1"/>
                </a:solidFill>
              </a:rPr>
              <a:t>You will fill out a bracket</a:t>
            </a:r>
          </a:p>
          <a:p>
            <a:endParaRPr lang="en-US" altLang="ko-KR" sz="4800" dirty="0" smtClean="0">
              <a:solidFill>
                <a:schemeClr val="tx1"/>
              </a:solidFill>
            </a:endParaRPr>
          </a:p>
          <a:p>
            <a:r>
              <a:rPr lang="en-US" altLang="ko-KR" sz="3600" dirty="0" smtClean="0">
                <a:solidFill>
                  <a:schemeClr val="tx1"/>
                </a:solidFill>
              </a:rPr>
              <a:t>Who do you think will win?</a:t>
            </a:r>
          </a:p>
          <a:p>
            <a:endParaRPr lang="en-US" altLang="ko-KR" sz="3600" dirty="0" smtClean="0">
              <a:solidFill>
                <a:schemeClr val="tx1"/>
              </a:solidFill>
            </a:endParaRPr>
          </a:p>
          <a:p>
            <a:r>
              <a:rPr lang="en-US" altLang="ko-KR" sz="3600" dirty="0" smtClean="0">
                <a:solidFill>
                  <a:schemeClr val="tx1"/>
                </a:solidFill>
              </a:rPr>
              <a:t>Your team doesn’t have to win. </a:t>
            </a:r>
          </a:p>
          <a:p>
            <a:r>
              <a:rPr lang="en-US" altLang="ko-KR" sz="2800" b="1" dirty="0" smtClean="0">
                <a:solidFill>
                  <a:schemeClr val="tx1"/>
                </a:solidFill>
              </a:rPr>
              <a:t>Remember</a:t>
            </a:r>
            <a:r>
              <a:rPr lang="en-US" altLang="ko-KR" sz="2800" dirty="0" smtClean="0">
                <a:solidFill>
                  <a:schemeClr val="tx1"/>
                </a:solidFill>
              </a:rPr>
              <a:t>: The </a:t>
            </a:r>
            <a:r>
              <a:rPr lang="en-US" altLang="ko-KR" sz="2800" b="1" dirty="0" smtClean="0">
                <a:solidFill>
                  <a:schemeClr val="tx1"/>
                </a:solidFill>
              </a:rPr>
              <a:t>best</a:t>
            </a:r>
            <a:r>
              <a:rPr lang="en-US" altLang="ko-KR" sz="2800" dirty="0" smtClean="0">
                <a:solidFill>
                  <a:schemeClr val="tx1"/>
                </a:solidFill>
              </a:rPr>
              <a:t> </a:t>
            </a:r>
            <a:r>
              <a:rPr lang="en-US" altLang="ko-KR" sz="2800" b="1" dirty="0" smtClean="0">
                <a:solidFill>
                  <a:schemeClr val="tx1"/>
                </a:solidFill>
              </a:rPr>
              <a:t>prediction</a:t>
            </a:r>
            <a:r>
              <a:rPr lang="en-US" altLang="ko-KR" sz="2800" dirty="0" smtClean="0">
                <a:solidFill>
                  <a:schemeClr val="tx1"/>
                </a:solidFill>
              </a:rPr>
              <a:t> gets a prize too!</a:t>
            </a:r>
          </a:p>
          <a:p>
            <a:r>
              <a:rPr lang="ko-KR" altLang="en-US" sz="2800" dirty="0" smtClean="0">
                <a:solidFill>
                  <a:schemeClr val="tx1"/>
                </a:solidFill>
              </a:rPr>
              <a:t>제일 정학한 예상이 도 이간다 </a:t>
            </a:r>
            <a:endParaRPr lang="en-US" altLang="ko-KR" sz="28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creen Shot 2013-03-18 at 11.04.19 PM.png"/>
          <p:cNvPicPr>
            <a:picLocks noChangeAspect="1"/>
          </p:cNvPicPr>
          <p:nvPr/>
        </p:nvPicPr>
        <p:blipFill>
          <a:blip r:embed="rId3" cstate="print"/>
          <a:srcRect l="1569" t="13303" r="9982" b="12494"/>
          <a:stretch>
            <a:fillRect/>
          </a:stretch>
        </p:blipFill>
        <p:spPr bwMode="auto">
          <a:xfrm>
            <a:off x="0" y="2214554"/>
            <a:ext cx="4768841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714480" y="282558"/>
            <a:ext cx="598331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400" b="1" dirty="0" smtClean="0">
                <a:solidFill>
                  <a:schemeClr val="accent4">
                    <a:lumMod val="50000"/>
                  </a:schemeClr>
                </a:solidFill>
              </a:rPr>
              <a:t>Let’s Play!!!!</a:t>
            </a:r>
            <a:endParaRPr lang="en-US" altLang="ko-KR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643438" y="2214554"/>
            <a:ext cx="45005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600" dirty="0" smtClean="0">
                <a:solidFill>
                  <a:schemeClr val="accent2"/>
                </a:solidFill>
              </a:rPr>
              <a:t>We will skip Round 1, 2 and 3 </a:t>
            </a:r>
            <a:endParaRPr lang="en-US" altLang="ko-KR" sz="3600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786346" y="3443117"/>
            <a:ext cx="45005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600" dirty="0" smtClean="0">
                <a:solidFill>
                  <a:schemeClr val="accent2"/>
                </a:solidFill>
                <a:sym typeface="Wingdings" pitchFamily="2" charset="2"/>
              </a:rPr>
              <a:t></a:t>
            </a:r>
          </a:p>
          <a:p>
            <a:pPr algn="ctr"/>
            <a:r>
              <a:rPr lang="en-US" altLang="ko-KR" sz="3600" dirty="0" smtClean="0">
                <a:solidFill>
                  <a:schemeClr val="accent2"/>
                </a:solidFill>
                <a:sym typeface="Wingdings" pitchFamily="2" charset="2"/>
              </a:rPr>
              <a:t>Sweet Sixteen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Spanish of the Day</a:t>
            </a:r>
            <a:endParaRPr lang="ko-KR" alt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altLang="ko-KR" b="1" dirty="0" smtClean="0"/>
              <a:t>Loco</a:t>
            </a:r>
            <a:r>
              <a:rPr lang="en-US" altLang="ko-KR" dirty="0" smtClean="0"/>
              <a:t> (</a:t>
            </a:r>
            <a:r>
              <a:rPr lang="ko-KR" altLang="en-US" dirty="0" err="1" smtClean="0"/>
              <a:t>로코</a:t>
            </a:r>
            <a:r>
              <a:rPr lang="en-US" altLang="ko-KR" dirty="0" smtClean="0"/>
              <a:t>)</a:t>
            </a:r>
          </a:p>
          <a:p>
            <a:pPr algn="ctr">
              <a:buNone/>
            </a:pPr>
            <a:endParaRPr lang="en-US" altLang="ko-KR" dirty="0" smtClean="0"/>
          </a:p>
          <a:p>
            <a:pPr algn="ctr">
              <a:buNone/>
            </a:pPr>
            <a:r>
              <a:rPr lang="en-US" altLang="ko-KR" dirty="0" smtClean="0"/>
              <a:t>Crazy</a:t>
            </a:r>
          </a:p>
          <a:p>
            <a:pPr algn="ctr">
              <a:buNone/>
            </a:pPr>
            <a:endParaRPr lang="en-US" altLang="ko-KR" dirty="0" smtClean="0"/>
          </a:p>
          <a:p>
            <a:pPr algn="r">
              <a:buNone/>
            </a:pP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“Then I feel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loco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”</a:t>
            </a:r>
          </a:p>
          <a:p>
            <a:pPr algn="r">
              <a:buNone/>
            </a:pPr>
            <a:endParaRPr lang="en-US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r">
              <a:buNone/>
            </a:pP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EXID- Up &amp; Down </a:t>
            </a:r>
            <a:endParaRPr lang="en-US" altLang="ko-KR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>
              <a:buNone/>
            </a:pPr>
            <a:endParaRPr lang="ko-KR" altLang="en-US" dirty="0"/>
          </a:p>
        </p:txBody>
      </p:sp>
      <p:pic>
        <p:nvPicPr>
          <p:cNvPr id="4" name="그림 3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3714752"/>
            <a:ext cx="4143404" cy="27572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Screen Shot 2013-03-18 at 11.04.19 PM.png"/>
          <p:cNvPicPr>
            <a:picLocks noChangeAspect="1"/>
          </p:cNvPicPr>
          <p:nvPr/>
        </p:nvPicPr>
        <p:blipFill>
          <a:blip r:embed="rId2" cstate="print"/>
          <a:srcRect l="1569" t="13303" r="9982" b="12494"/>
          <a:stretch>
            <a:fillRect/>
          </a:stretch>
        </p:blipFill>
        <p:spPr bwMode="auto">
          <a:xfrm>
            <a:off x="0" y="1085850"/>
            <a:ext cx="9144000" cy="479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374900" y="427038"/>
            <a:ext cx="44069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3600">
                <a:solidFill>
                  <a:schemeClr val="accent2"/>
                </a:solidFill>
              </a:rPr>
              <a:t>Sweet 16</a:t>
            </a:r>
          </a:p>
        </p:txBody>
      </p:sp>
      <p:sp>
        <p:nvSpPr>
          <p:cNvPr id="4" name="Frame 3"/>
          <p:cNvSpPr>
            <a:spLocks/>
          </p:cNvSpPr>
          <p:nvPr/>
        </p:nvSpPr>
        <p:spPr bwMode="auto">
          <a:xfrm>
            <a:off x="1593850" y="896938"/>
            <a:ext cx="1082675" cy="5165725"/>
          </a:xfrm>
          <a:custGeom>
            <a:avLst/>
            <a:gdLst>
              <a:gd name="T0" fmla="*/ 0 w 1083733"/>
              <a:gd name="T1" fmla="*/ 0 h 5164666"/>
              <a:gd name="T2" fmla="*/ 1083733 w 1083733"/>
              <a:gd name="T3" fmla="*/ 0 h 5164666"/>
              <a:gd name="T4" fmla="*/ 1083733 w 1083733"/>
              <a:gd name="T5" fmla="*/ 5164666 h 5164666"/>
              <a:gd name="T6" fmla="*/ 0 w 1083733"/>
              <a:gd name="T7" fmla="*/ 5164666 h 5164666"/>
              <a:gd name="T8" fmla="*/ 0 w 1083733"/>
              <a:gd name="T9" fmla="*/ 0 h 5164666"/>
              <a:gd name="T10" fmla="*/ 135467 w 1083733"/>
              <a:gd name="T11" fmla="*/ 135467 h 5164666"/>
              <a:gd name="T12" fmla="*/ 135467 w 1083733"/>
              <a:gd name="T13" fmla="*/ 5029199 h 5164666"/>
              <a:gd name="T14" fmla="*/ 948266 w 1083733"/>
              <a:gd name="T15" fmla="*/ 5029199 h 5164666"/>
              <a:gd name="T16" fmla="*/ 948266 w 1083733"/>
              <a:gd name="T17" fmla="*/ 135467 h 5164666"/>
              <a:gd name="T18" fmla="*/ 135467 w 1083733"/>
              <a:gd name="T19" fmla="*/ 135467 h 516466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83733" h="5164666">
                <a:moveTo>
                  <a:pt x="0" y="0"/>
                </a:moveTo>
                <a:lnTo>
                  <a:pt x="1083733" y="0"/>
                </a:lnTo>
                <a:lnTo>
                  <a:pt x="1083733" y="5164666"/>
                </a:lnTo>
                <a:lnTo>
                  <a:pt x="0" y="5164666"/>
                </a:lnTo>
                <a:lnTo>
                  <a:pt x="0" y="0"/>
                </a:lnTo>
                <a:close/>
                <a:moveTo>
                  <a:pt x="135467" y="135467"/>
                </a:moveTo>
                <a:lnTo>
                  <a:pt x="135467" y="5029199"/>
                </a:lnTo>
                <a:lnTo>
                  <a:pt x="948266" y="5029199"/>
                </a:lnTo>
                <a:lnTo>
                  <a:pt x="948266" y="135467"/>
                </a:lnTo>
                <a:lnTo>
                  <a:pt x="135467" y="135467"/>
                </a:lnTo>
                <a:close/>
              </a:path>
            </a:pathLst>
          </a:custGeom>
          <a:solidFill>
            <a:srgbClr val="C0504D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5" name="Frame 4"/>
          <p:cNvSpPr>
            <a:spLocks/>
          </p:cNvSpPr>
          <p:nvPr/>
        </p:nvSpPr>
        <p:spPr bwMode="auto">
          <a:xfrm>
            <a:off x="6567488" y="896938"/>
            <a:ext cx="1084262" cy="5165725"/>
          </a:xfrm>
          <a:custGeom>
            <a:avLst/>
            <a:gdLst>
              <a:gd name="T0" fmla="*/ 0 w 1083733"/>
              <a:gd name="T1" fmla="*/ 0 h 5164666"/>
              <a:gd name="T2" fmla="*/ 1083733 w 1083733"/>
              <a:gd name="T3" fmla="*/ 0 h 5164666"/>
              <a:gd name="T4" fmla="*/ 1083733 w 1083733"/>
              <a:gd name="T5" fmla="*/ 5164666 h 5164666"/>
              <a:gd name="T6" fmla="*/ 0 w 1083733"/>
              <a:gd name="T7" fmla="*/ 5164666 h 5164666"/>
              <a:gd name="T8" fmla="*/ 0 w 1083733"/>
              <a:gd name="T9" fmla="*/ 0 h 5164666"/>
              <a:gd name="T10" fmla="*/ 135467 w 1083733"/>
              <a:gd name="T11" fmla="*/ 135467 h 5164666"/>
              <a:gd name="T12" fmla="*/ 135467 w 1083733"/>
              <a:gd name="T13" fmla="*/ 5029199 h 5164666"/>
              <a:gd name="T14" fmla="*/ 948266 w 1083733"/>
              <a:gd name="T15" fmla="*/ 5029199 h 5164666"/>
              <a:gd name="T16" fmla="*/ 948266 w 1083733"/>
              <a:gd name="T17" fmla="*/ 135467 h 5164666"/>
              <a:gd name="T18" fmla="*/ 135467 w 1083733"/>
              <a:gd name="T19" fmla="*/ 135467 h 516466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83733" h="5164666">
                <a:moveTo>
                  <a:pt x="0" y="0"/>
                </a:moveTo>
                <a:lnTo>
                  <a:pt x="1083733" y="0"/>
                </a:lnTo>
                <a:lnTo>
                  <a:pt x="1083733" y="5164666"/>
                </a:lnTo>
                <a:lnTo>
                  <a:pt x="0" y="5164666"/>
                </a:lnTo>
                <a:lnTo>
                  <a:pt x="0" y="0"/>
                </a:lnTo>
                <a:close/>
                <a:moveTo>
                  <a:pt x="135467" y="135467"/>
                </a:moveTo>
                <a:lnTo>
                  <a:pt x="135467" y="5029199"/>
                </a:lnTo>
                <a:lnTo>
                  <a:pt x="948266" y="5029199"/>
                </a:lnTo>
                <a:lnTo>
                  <a:pt x="948266" y="135467"/>
                </a:lnTo>
                <a:lnTo>
                  <a:pt x="135467" y="135467"/>
                </a:lnTo>
                <a:close/>
              </a:path>
            </a:pathLst>
          </a:custGeom>
          <a:solidFill>
            <a:srgbClr val="C0504D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-71462"/>
            <a:ext cx="8229600" cy="1143000"/>
          </a:xfrm>
        </p:spPr>
        <p:txBody>
          <a:bodyPr/>
          <a:lstStyle/>
          <a:p>
            <a:r>
              <a:rPr lang="en-US" altLang="ko-KR" b="1" dirty="0" smtClean="0"/>
              <a:t>There are 16 teams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928670"/>
            <a:ext cx="3114668" cy="5197493"/>
          </a:xfrm>
        </p:spPr>
        <p:txBody>
          <a:bodyPr>
            <a:noAutofit/>
          </a:bodyPr>
          <a:lstStyle/>
          <a:p>
            <a:r>
              <a:rPr lang="en-US" altLang="ko-KR" sz="3600" dirty="0" err="1" smtClean="0"/>
              <a:t>Apeach</a:t>
            </a:r>
            <a:endParaRPr lang="en-US" altLang="ko-KR" sz="3600" dirty="0" smtClean="0"/>
          </a:p>
          <a:p>
            <a:r>
              <a:rPr lang="en-US" altLang="ko-KR" sz="3600" dirty="0" err="1" smtClean="0"/>
              <a:t>Muzi</a:t>
            </a:r>
            <a:endParaRPr lang="en-US" altLang="ko-KR" sz="3600" dirty="0" smtClean="0"/>
          </a:p>
          <a:p>
            <a:r>
              <a:rPr lang="en-US" altLang="ko-KR" sz="3600" dirty="0" smtClean="0"/>
              <a:t>Jay G</a:t>
            </a:r>
          </a:p>
          <a:p>
            <a:r>
              <a:rPr lang="en-US" altLang="ko-KR" sz="3600" dirty="0" smtClean="0"/>
              <a:t>Neo</a:t>
            </a:r>
          </a:p>
          <a:p>
            <a:r>
              <a:rPr lang="en-US" altLang="ko-KR" sz="3600" dirty="0" smtClean="0"/>
              <a:t>Frodo</a:t>
            </a:r>
          </a:p>
          <a:p>
            <a:r>
              <a:rPr lang="en-US" altLang="ko-KR" sz="3600" dirty="0" smtClean="0"/>
              <a:t>Con</a:t>
            </a:r>
          </a:p>
          <a:p>
            <a:r>
              <a:rPr lang="en-US" altLang="ko-KR" sz="3600" dirty="0" smtClean="0"/>
              <a:t>Tube</a:t>
            </a:r>
          </a:p>
          <a:p>
            <a:r>
              <a:rPr lang="en-US" altLang="ko-KR" sz="3600" dirty="0" smtClean="0"/>
              <a:t>Face</a:t>
            </a:r>
            <a:endParaRPr lang="ko-KR" altLang="en-US" sz="3600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4314852" y="928670"/>
            <a:ext cx="4829148" cy="5214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altLang="ko-K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Squirtle</a:t>
            </a:r>
            <a:r>
              <a:rPr kumimoji="0" lang="en-US" altLang="ko-KR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altLang="ko-KR" sz="36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lang="ko-KR" altLang="en-US" sz="3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꼬부기</a:t>
            </a:r>
            <a:r>
              <a:rPr lang="en-US" altLang="ko-KR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</a:t>
            </a:r>
            <a:endParaRPr kumimoji="0" lang="en-US" altLang="ko-KR" sz="3600" b="0" i="0" u="none" strike="noStrike" kern="1200" cap="none" spc="0" normalizeH="0" noProof="0" dirty="0" smtClean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ko-KR" sz="3600" baseline="0" dirty="0" err="1" smtClean="0"/>
              <a:t>Charmander</a:t>
            </a:r>
            <a:r>
              <a:rPr lang="en-US" altLang="ko-KR" sz="3600" baseline="0" dirty="0" smtClean="0"/>
              <a:t> </a:t>
            </a:r>
            <a:r>
              <a:rPr lang="en-US" altLang="ko-KR" sz="3600" baseline="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(</a:t>
            </a:r>
            <a:r>
              <a:rPr lang="ko-KR" altLang="en-US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파이리</a:t>
            </a:r>
            <a:r>
              <a:rPr lang="en-US" altLang="ko-KR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</a:t>
            </a:r>
            <a:endParaRPr lang="en-US" altLang="ko-KR" sz="3600" baseline="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altLang="ko-KR" sz="3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Venusaur</a:t>
            </a:r>
            <a:r>
              <a:rPr kumimoji="0" lang="en-US" altLang="ko-KR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ko-KR" sz="36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lang="ko-KR" altLang="en-US" sz="3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이상해꽃</a:t>
            </a:r>
            <a:r>
              <a:rPr lang="en-US" altLang="ko-KR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</a:t>
            </a:r>
            <a:endParaRPr kumimoji="0" lang="en-US" altLang="ko-KR" sz="3600" b="0" i="0" u="none" strike="noStrike" kern="1200" cap="none" spc="0" normalizeH="0" noProof="0" dirty="0" smtClean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ko-KR" sz="3600" baseline="0" dirty="0" err="1" smtClean="0"/>
              <a:t>Jigglypuff</a:t>
            </a:r>
            <a:r>
              <a:rPr lang="en-US" altLang="ko-KR" sz="3600" baseline="0" dirty="0" smtClean="0"/>
              <a:t> </a:t>
            </a:r>
            <a:r>
              <a:rPr lang="en-US" altLang="ko-KR" sz="3600" baseline="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(</a:t>
            </a:r>
            <a:r>
              <a:rPr lang="ko-KR" altLang="en-US" sz="3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푸린</a:t>
            </a:r>
            <a:r>
              <a:rPr lang="en-US" altLang="ko-KR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</a:t>
            </a:r>
            <a:endParaRPr kumimoji="0" lang="en-US" altLang="ko-KR" sz="3600" b="0" i="0" u="none" strike="noStrike" kern="1200" cap="none" spc="0" normalizeH="0" noProof="0" dirty="0" smtClean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ko-KR" sz="3600" dirty="0" err="1" smtClean="0"/>
              <a:t>Machamp</a:t>
            </a:r>
            <a:r>
              <a:rPr lang="en-US" altLang="ko-KR" sz="3600" dirty="0" smtClean="0"/>
              <a:t> </a:t>
            </a:r>
            <a:r>
              <a:rPr lang="en-US" altLang="ko-KR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(</a:t>
            </a:r>
            <a:r>
              <a:rPr lang="ko-KR" altLang="en-US" sz="3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괴력몬</a:t>
            </a:r>
            <a:r>
              <a:rPr lang="en-US" altLang="ko-KR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ko-KR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Pikachu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ko-KR" sz="3600" dirty="0" err="1" smtClean="0"/>
              <a:t>Jolteon</a:t>
            </a:r>
            <a:r>
              <a:rPr lang="en-US" altLang="ko-KR" sz="3600" dirty="0" smtClean="0"/>
              <a:t> </a:t>
            </a:r>
            <a:r>
              <a:rPr lang="en-US" altLang="ko-KR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(</a:t>
            </a:r>
            <a:r>
              <a:rPr lang="ko-KR" altLang="en-US" sz="3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쥬피썬더</a:t>
            </a:r>
            <a:r>
              <a:rPr lang="en-US" altLang="ko-KR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ko-KR" sz="3600" dirty="0" err="1" smtClean="0"/>
              <a:t>Mewtwo</a:t>
            </a:r>
            <a:r>
              <a:rPr lang="en-US" altLang="ko-KR" sz="3600" dirty="0" smtClean="0"/>
              <a:t> </a:t>
            </a:r>
            <a:r>
              <a:rPr lang="en-US" altLang="ko-KR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(</a:t>
            </a:r>
            <a:r>
              <a:rPr lang="ko-KR" altLang="en-US" sz="36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뮤츠</a:t>
            </a:r>
            <a:r>
              <a:rPr lang="en-US" altLang="ko-KR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)</a:t>
            </a:r>
            <a:endParaRPr kumimoji="0" lang="en-US" altLang="ko-KR" sz="36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ko-KR" sz="36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그림 5" descr="charman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3306" y="1609716"/>
            <a:ext cx="419100" cy="533400"/>
          </a:xfrm>
          <a:prstGeom prst="rect">
            <a:avLst/>
          </a:prstGeom>
        </p:spPr>
      </p:pic>
      <p:pic>
        <p:nvPicPr>
          <p:cNvPr id="7" name="그림 6" descr="jigglypuf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1753" y="2916234"/>
            <a:ext cx="501619" cy="512766"/>
          </a:xfrm>
          <a:prstGeom prst="rect">
            <a:avLst/>
          </a:prstGeom>
        </p:spPr>
      </p:pic>
      <p:pic>
        <p:nvPicPr>
          <p:cNvPr id="8" name="그림 7" descr="jolte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868" y="4786322"/>
            <a:ext cx="785818" cy="785818"/>
          </a:xfrm>
          <a:prstGeom prst="rect">
            <a:avLst/>
          </a:prstGeom>
        </p:spPr>
      </p:pic>
      <p:pic>
        <p:nvPicPr>
          <p:cNvPr id="9" name="그림 8" descr="macham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43306" y="3571876"/>
            <a:ext cx="571504" cy="701720"/>
          </a:xfrm>
          <a:prstGeom prst="rect">
            <a:avLst/>
          </a:prstGeom>
        </p:spPr>
      </p:pic>
      <p:pic>
        <p:nvPicPr>
          <p:cNvPr id="10" name="그림 9" descr="mewtw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43306" y="5519758"/>
            <a:ext cx="771525" cy="838200"/>
          </a:xfrm>
          <a:prstGeom prst="rect">
            <a:avLst/>
          </a:prstGeom>
        </p:spPr>
      </p:pic>
      <p:pic>
        <p:nvPicPr>
          <p:cNvPr id="11" name="그림 10" descr="pikachu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14744" y="4286256"/>
            <a:ext cx="571500" cy="571500"/>
          </a:xfrm>
          <a:prstGeom prst="rect">
            <a:avLst/>
          </a:prstGeom>
        </p:spPr>
      </p:pic>
      <p:pic>
        <p:nvPicPr>
          <p:cNvPr id="12" name="그림 11" descr="squirtl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43305" y="928670"/>
            <a:ext cx="523879" cy="642942"/>
          </a:xfrm>
          <a:prstGeom prst="rect">
            <a:avLst/>
          </a:prstGeom>
        </p:spPr>
      </p:pic>
      <p:pic>
        <p:nvPicPr>
          <p:cNvPr id="13" name="그림 12" descr="venusaur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00430" y="2214554"/>
            <a:ext cx="797625" cy="590549"/>
          </a:xfrm>
          <a:prstGeom prst="rect">
            <a:avLst/>
          </a:prstGeom>
        </p:spPr>
      </p:pic>
      <p:pic>
        <p:nvPicPr>
          <p:cNvPr id="1027" name="Picture 3" descr="C:\Users\user\AppData\Local\Temp\_AZTMP19_\03fbd6fade59a0f389ed32101eb8975d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86050" y="2928934"/>
            <a:ext cx="619120" cy="619120"/>
          </a:xfrm>
          <a:prstGeom prst="rect">
            <a:avLst/>
          </a:prstGeom>
          <a:noFill/>
        </p:spPr>
      </p:pic>
      <p:pic>
        <p:nvPicPr>
          <p:cNvPr id="1028" name="Picture 4" descr="C:\Users\user\AppData\Local\Temp\_AZTMP33_\666eae50c6ea298a9b574dccf682580b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86050" y="2309800"/>
            <a:ext cx="642942" cy="642942"/>
          </a:xfrm>
          <a:prstGeom prst="rect">
            <a:avLst/>
          </a:prstGeom>
          <a:noFill/>
        </p:spPr>
      </p:pic>
      <p:pic>
        <p:nvPicPr>
          <p:cNvPr id="1029" name="Picture 5" descr="C:\Users\user\AppData\Local\Temp\_AZTMP48_\da7737e80e0e7acc821077b1c491e12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14612" y="928670"/>
            <a:ext cx="642942" cy="642942"/>
          </a:xfrm>
          <a:prstGeom prst="rect">
            <a:avLst/>
          </a:prstGeom>
          <a:noFill/>
        </p:spPr>
      </p:pic>
      <p:pic>
        <p:nvPicPr>
          <p:cNvPr id="1030" name="Picture 6" descr="C:\Users\user\AppData\Local\Temp\_AZTMP50_\emo31@2x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28926" y="5643578"/>
            <a:ext cx="506607" cy="506607"/>
          </a:xfrm>
          <a:prstGeom prst="rect">
            <a:avLst/>
          </a:prstGeom>
          <a:noFill/>
        </p:spPr>
      </p:pic>
      <p:pic>
        <p:nvPicPr>
          <p:cNvPr id="1031" name="Picture 7" descr="C:\Users\user\Pictures\kakao\5a0facb5c75a31c4174195b24d965d6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714612" y="1571612"/>
            <a:ext cx="642942" cy="642942"/>
          </a:xfrm>
          <a:prstGeom prst="rect">
            <a:avLst/>
          </a:prstGeom>
          <a:noFill/>
        </p:spPr>
      </p:pic>
      <p:pic>
        <p:nvPicPr>
          <p:cNvPr id="1032" name="Picture 8" descr="C:\Users\user\Pictures\kakao\11 (2).gif"/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71736" y="4176085"/>
            <a:ext cx="857256" cy="838205"/>
          </a:xfrm>
          <a:prstGeom prst="rect">
            <a:avLst/>
          </a:prstGeom>
          <a:noFill/>
        </p:spPr>
      </p:pic>
      <p:pic>
        <p:nvPicPr>
          <p:cNvPr id="1033" name="Picture 9" descr="C:\Users\user\Pictures\kakao\b44293166d786e7e38c13e43740bcfd5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86050" y="3571876"/>
            <a:ext cx="677876" cy="677876"/>
          </a:xfrm>
          <a:prstGeom prst="rect">
            <a:avLst/>
          </a:prstGeom>
          <a:noFill/>
        </p:spPr>
      </p:pic>
      <p:pic>
        <p:nvPicPr>
          <p:cNvPr id="1026" name="Picture 2" descr="C:\Users\user\AppData\Local\Temp\_AZTMP2_\0adbf2a619e790f44c534c81384cbeb9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666996" y="4714884"/>
            <a:ext cx="833434" cy="8334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u="sng" dirty="0" smtClean="0"/>
              <a:t>Games</a:t>
            </a:r>
            <a:endParaRPr lang="ko-KR" altLang="en-US" b="1" u="sng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71546" y="1600200"/>
            <a:ext cx="8686800" cy="4525963"/>
          </a:xfrm>
        </p:spPr>
        <p:txBody>
          <a:bodyPr/>
          <a:lstStyle/>
          <a:p>
            <a:r>
              <a:rPr lang="en-US" altLang="ko-KR" b="1" dirty="0" smtClean="0"/>
              <a:t>1</a:t>
            </a:r>
            <a:r>
              <a:rPr lang="en-US" altLang="ko-KR" b="1" baseline="30000" dirty="0" smtClean="0"/>
              <a:t>st</a:t>
            </a:r>
            <a:r>
              <a:rPr lang="en-US" altLang="ko-KR" b="1" dirty="0" smtClean="0"/>
              <a:t> Game </a:t>
            </a:r>
            <a:r>
              <a:rPr lang="en-US" altLang="ko-KR" dirty="0" smtClean="0"/>
              <a:t>= Persuade me who should win</a:t>
            </a:r>
          </a:p>
          <a:p>
            <a:pPr lvl="6"/>
            <a:r>
              <a:rPr lang="ko-KR" alt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설득</a:t>
            </a:r>
            <a:r>
              <a:rPr lang="ko-KR" altLang="en-US" sz="3200" dirty="0" smtClean="0"/>
              <a:t> </a:t>
            </a:r>
            <a:r>
              <a:rPr lang="en-US" altLang="ko-KR" dirty="0" smtClean="0"/>
              <a:t>– I will choose the best team</a:t>
            </a:r>
            <a:br>
              <a:rPr lang="en-US" altLang="ko-KR" dirty="0" smtClean="0"/>
            </a:br>
            <a:endParaRPr lang="en-US" altLang="ko-KR" dirty="0" smtClean="0"/>
          </a:p>
          <a:p>
            <a:r>
              <a:rPr lang="en-US" altLang="ko-KR" b="1" dirty="0" smtClean="0"/>
              <a:t>2</a:t>
            </a:r>
            <a:r>
              <a:rPr lang="en-US" altLang="ko-KR" b="1" baseline="30000" dirty="0" smtClean="0"/>
              <a:t>nd</a:t>
            </a:r>
            <a:r>
              <a:rPr lang="en-US" altLang="ko-KR" b="1" dirty="0" smtClean="0"/>
              <a:t> Game </a:t>
            </a:r>
            <a:r>
              <a:rPr lang="en-US" altLang="ko-KR" dirty="0" smtClean="0"/>
              <a:t>= Rock Paper Scissor</a:t>
            </a:r>
            <a:br>
              <a:rPr lang="en-US" altLang="ko-KR" dirty="0" smtClean="0"/>
            </a:br>
            <a:endParaRPr lang="en-US" altLang="ko-KR" dirty="0" smtClean="0"/>
          </a:p>
          <a:p>
            <a:r>
              <a:rPr lang="en-US" altLang="ko-KR" b="1" dirty="0" smtClean="0"/>
              <a:t>3</a:t>
            </a:r>
            <a:r>
              <a:rPr lang="en-US" altLang="ko-KR" b="1" baseline="30000" dirty="0" smtClean="0"/>
              <a:t>rd</a:t>
            </a:r>
            <a:r>
              <a:rPr lang="en-US" altLang="ko-KR" b="1" dirty="0" smtClean="0"/>
              <a:t> Game </a:t>
            </a:r>
            <a:r>
              <a:rPr lang="en-US" altLang="ko-KR" dirty="0" smtClean="0"/>
              <a:t>= Quiz Game</a:t>
            </a:r>
            <a:br>
              <a:rPr lang="en-US" altLang="ko-KR" dirty="0" smtClean="0"/>
            </a:br>
            <a:endParaRPr lang="en-US" altLang="ko-KR" dirty="0" smtClean="0"/>
          </a:p>
          <a:p>
            <a:r>
              <a:rPr lang="en-US" altLang="ko-KR" b="1" dirty="0" smtClean="0"/>
              <a:t>4</a:t>
            </a:r>
            <a:r>
              <a:rPr lang="en-US" altLang="ko-KR" b="1" baseline="30000" dirty="0" smtClean="0"/>
              <a:t>th</a:t>
            </a:r>
            <a:r>
              <a:rPr lang="en-US" altLang="ko-KR" b="1" dirty="0" smtClean="0"/>
              <a:t> Game </a:t>
            </a:r>
            <a:r>
              <a:rPr lang="en-US" altLang="ko-KR" dirty="0" smtClean="0"/>
              <a:t>= Basketball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071546"/>
            <a:ext cx="7772400" cy="1928826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>English March Madness</a:t>
            </a:r>
            <a:br>
              <a:rPr lang="en-US" altLang="ko-KR" b="1" dirty="0" smtClean="0"/>
            </a:br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en-US" altLang="ko-KR" b="1" dirty="0" smtClean="0"/>
              <a:t/>
            </a:r>
            <a:br>
              <a:rPr lang="en-US" altLang="ko-KR" b="1" dirty="0" smtClean="0"/>
            </a:br>
            <a:endParaRPr lang="ko-KR" altLang="en-US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214554"/>
            <a:ext cx="6400800" cy="3424246"/>
          </a:xfrm>
        </p:spPr>
        <p:txBody>
          <a:bodyPr>
            <a:normAutofit/>
          </a:bodyPr>
          <a:lstStyle/>
          <a:p>
            <a:r>
              <a:rPr lang="en-US" altLang="ko-KR" sz="6600" b="1" i="1" dirty="0" smtClean="0">
                <a:solidFill>
                  <a:schemeClr val="accent4">
                    <a:lumMod val="75000"/>
                  </a:schemeClr>
                </a:solidFill>
              </a:rPr>
              <a:t>2 ways to win</a:t>
            </a:r>
            <a:endParaRPr lang="ko-KR" altLang="en-US" sz="66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The </a:t>
            </a:r>
            <a:r>
              <a:rPr lang="en-US" altLang="ko-KR" b="1" u="sng" dirty="0" smtClean="0"/>
              <a:t>MOST ACCURATE </a:t>
            </a:r>
            <a:r>
              <a:rPr lang="en-US" altLang="ko-KR" b="1" dirty="0" smtClean="0"/>
              <a:t>Bracket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57298"/>
            <a:ext cx="8686800" cy="4525963"/>
          </a:xfrm>
        </p:spPr>
        <p:txBody>
          <a:bodyPr/>
          <a:lstStyle/>
          <a:p>
            <a:pPr algn="ctr">
              <a:buNone/>
            </a:pPr>
            <a:r>
              <a:rPr lang="en-US" altLang="ko-KR" b="1" dirty="0" smtClean="0"/>
              <a:t>Wins!</a:t>
            </a:r>
          </a:p>
          <a:p>
            <a:pPr algn="ctr">
              <a:buNone/>
            </a:pPr>
            <a:r>
              <a:rPr lang="en-US" altLang="ko-KR" b="1" dirty="0" smtClean="0">
                <a:solidFill>
                  <a:schemeClr val="accent2"/>
                </a:solidFill>
              </a:rPr>
              <a:t>Perfect</a:t>
            </a:r>
            <a:r>
              <a:rPr lang="en-US" altLang="ko-KR" b="1" dirty="0" smtClean="0"/>
              <a:t> bracket = extra prize</a:t>
            </a:r>
          </a:p>
        </p:txBody>
      </p:sp>
      <p:pic>
        <p:nvPicPr>
          <p:cNvPr id="4" name="그림 3" descr="bill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2725586"/>
            <a:ext cx="6715172" cy="4132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accent2"/>
                </a:solidFill>
              </a:rPr>
              <a:t>Championship Team</a:t>
            </a:r>
            <a:endParaRPr lang="ko-KR" altLang="en-US" b="1" dirty="0">
              <a:solidFill>
                <a:schemeClr val="accent2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428736"/>
            <a:ext cx="8686800" cy="4697427"/>
          </a:xfrm>
        </p:spPr>
        <p:txBody>
          <a:bodyPr/>
          <a:lstStyle/>
          <a:p>
            <a:pPr algn="ctr">
              <a:buNone/>
            </a:pPr>
            <a:r>
              <a:rPr lang="en-US" altLang="ko-KR" b="1" dirty="0" smtClean="0"/>
              <a:t>Wins!!</a:t>
            </a:r>
            <a:endParaRPr lang="ko-KR" altLang="en-US" dirty="0"/>
          </a:p>
        </p:txBody>
      </p:sp>
      <p:pic>
        <p:nvPicPr>
          <p:cNvPr id="1026" name="Picture 2" descr="C:\Users\user\Downloads\Duke-champi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143140"/>
            <a:ext cx="6965169" cy="4643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Sweet Sixteen </a:t>
            </a:r>
            <a:r>
              <a:rPr lang="en-US" altLang="ko-KR" sz="3200" b="1" dirty="0" smtClean="0"/>
              <a:t>(Game 1)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071934" y="1600201"/>
            <a:ext cx="4614866" cy="197167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altLang="ko-KR" dirty="0" smtClean="0"/>
              <a:t>Which team should win?  </a:t>
            </a:r>
          </a:p>
          <a:p>
            <a:pPr>
              <a:buNone/>
            </a:pPr>
            <a:endParaRPr lang="en-US" altLang="ko-KR" dirty="0" smtClean="0"/>
          </a:p>
          <a:p>
            <a:pPr>
              <a:buNone/>
            </a:pPr>
            <a:r>
              <a:rPr lang="en-US" altLang="ko-KR" dirty="0" smtClean="0"/>
              <a:t>Best reasons will advance to next level!! </a:t>
            </a:r>
            <a:endParaRPr lang="ko-KR" altLang="en-US" dirty="0"/>
          </a:p>
        </p:txBody>
      </p:sp>
      <p:pic>
        <p:nvPicPr>
          <p:cNvPr id="4" name="그림 3" descr="ncaa ucon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643050"/>
            <a:ext cx="3316764" cy="1857388"/>
          </a:xfrm>
          <a:prstGeom prst="rect">
            <a:avLst/>
          </a:prstGeom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571472" y="5429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Who will level</a:t>
            </a:r>
            <a:r>
              <a:rPr kumimoji="0" lang="en-US" altLang="ko-KR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up to Elite 8???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928662" y="4214818"/>
            <a:ext cx="7858180" cy="1643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think _________ should win</a:t>
            </a:r>
            <a:r>
              <a:rPr kumimoji="0" lang="en-US" altLang="ko-KR" sz="3200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because ____________________.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804" y="142860"/>
            <a:ext cx="8229600" cy="1143000"/>
          </a:xfrm>
        </p:spPr>
        <p:txBody>
          <a:bodyPr/>
          <a:lstStyle/>
          <a:p>
            <a:r>
              <a:rPr lang="en-US" altLang="ko-KR" b="1" dirty="0" smtClean="0"/>
              <a:t>Best Bracket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en-US" altLang="ko-KR" b="1" dirty="0" smtClean="0">
                <a:solidFill>
                  <a:schemeClr val="accent4">
                    <a:lumMod val="50000"/>
                  </a:schemeClr>
                </a:solidFill>
              </a:rPr>
              <a:t>Make an </a:t>
            </a:r>
            <a:r>
              <a:rPr lang="en-US" altLang="ko-KR" b="1" dirty="0" smtClean="0">
                <a:solidFill>
                  <a:srgbClr val="FF0000"/>
                </a:solidFill>
              </a:rPr>
              <a:t>X</a:t>
            </a:r>
            <a:r>
              <a:rPr lang="en-US" altLang="ko-KR" b="1" dirty="0" smtClean="0">
                <a:solidFill>
                  <a:schemeClr val="accent4">
                    <a:lumMod val="50000"/>
                  </a:schemeClr>
                </a:solidFill>
              </a:rPr>
              <a:t> if your prediction was wrong</a:t>
            </a:r>
          </a:p>
          <a:p>
            <a:pPr algn="ctr">
              <a:buNone/>
            </a:pPr>
            <a:r>
              <a:rPr lang="en-US" altLang="ko-KR" b="1" dirty="0" smtClean="0">
                <a:solidFill>
                  <a:schemeClr val="accent4">
                    <a:lumMod val="50000"/>
                  </a:schemeClr>
                </a:solidFill>
              </a:rPr>
              <a:t>Make an </a:t>
            </a:r>
            <a:r>
              <a:rPr lang="en-US" altLang="ko-KR" b="1" dirty="0" smtClean="0">
                <a:solidFill>
                  <a:srgbClr val="00B050"/>
                </a:solidFill>
              </a:rPr>
              <a:t>O</a:t>
            </a:r>
            <a:r>
              <a:rPr lang="en-US" altLang="ko-KR" b="1" dirty="0" smtClean="0">
                <a:solidFill>
                  <a:schemeClr val="accent4">
                    <a:lumMod val="50000"/>
                  </a:schemeClr>
                </a:solidFill>
              </a:rPr>
              <a:t> if your prediction was right</a:t>
            </a:r>
            <a:endParaRPr lang="ko-KR" alt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그림 3" descr="marchmadnesspokemon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2422550"/>
            <a:ext cx="7559342" cy="4435450"/>
          </a:xfrm>
          <a:prstGeom prst="rect">
            <a:avLst/>
          </a:prstGeom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714348" y="2714620"/>
            <a:ext cx="3586130" cy="1857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714348" y="4214818"/>
            <a:ext cx="3586130" cy="1857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714348" y="3500438"/>
            <a:ext cx="3586130" cy="1857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714348" y="5072074"/>
            <a:ext cx="3586130" cy="1857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Elite Eight </a:t>
            </a:r>
            <a:r>
              <a:rPr lang="en-US" altLang="ko-KR" sz="3200" b="1" dirty="0" smtClean="0"/>
              <a:t>(Game 2)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00100" y="1714488"/>
            <a:ext cx="7686700" cy="4714909"/>
          </a:xfrm>
        </p:spPr>
        <p:txBody>
          <a:bodyPr/>
          <a:lstStyle/>
          <a:p>
            <a:pPr algn="ctr">
              <a:buNone/>
            </a:pPr>
            <a:r>
              <a:rPr lang="en-US" altLang="ko-KR" dirty="0" smtClean="0"/>
              <a:t>Rock Paper Scissors</a:t>
            </a:r>
          </a:p>
          <a:p>
            <a:pPr algn="ctr">
              <a:buNone/>
            </a:pPr>
            <a:endParaRPr lang="en-US" altLang="ko-KR" dirty="0" smtClean="0"/>
          </a:p>
          <a:p>
            <a:pPr algn="ctr">
              <a:buNone/>
            </a:pPr>
            <a:endParaRPr lang="en-US" altLang="ko-KR" dirty="0" smtClean="0"/>
          </a:p>
          <a:p>
            <a:pPr algn="ctr">
              <a:buNone/>
            </a:pPr>
            <a:endParaRPr lang="en-US" altLang="ko-KR" dirty="0" smtClean="0"/>
          </a:p>
          <a:p>
            <a:pPr algn="ctr">
              <a:buNone/>
            </a:pPr>
            <a:endParaRPr lang="en-US" altLang="ko-KR" dirty="0" smtClean="0"/>
          </a:p>
          <a:p>
            <a:pPr algn="ctr">
              <a:buNone/>
            </a:pPr>
            <a:endParaRPr lang="en-US" altLang="ko-KR" dirty="0" smtClean="0"/>
          </a:p>
          <a:p>
            <a:pPr algn="ctr">
              <a:buNone/>
            </a:pPr>
            <a:endParaRPr lang="en-US" altLang="ko-KR" dirty="0" smtClean="0"/>
          </a:p>
          <a:p>
            <a:pPr algn="ctr">
              <a:buNone/>
            </a:pPr>
            <a:r>
              <a:rPr lang="en-US" altLang="ko-KR" dirty="0" smtClean="0"/>
              <a:t>Best out of 3 Games</a:t>
            </a:r>
            <a:endParaRPr lang="ko-KR" altLang="en-US" dirty="0"/>
          </a:p>
        </p:txBody>
      </p:sp>
      <p:pic>
        <p:nvPicPr>
          <p:cNvPr id="8" name="그림 7" descr="rp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6380" y="2500306"/>
            <a:ext cx="3071834" cy="3071834"/>
          </a:xfrm>
          <a:prstGeom prst="rect">
            <a:avLst/>
          </a:prstGeom>
        </p:spPr>
      </p:pic>
      <p:pic>
        <p:nvPicPr>
          <p:cNvPr id="9" name="그림 8" descr="rps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2500306"/>
            <a:ext cx="4076753" cy="3053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42860"/>
            <a:ext cx="8229600" cy="1143000"/>
          </a:xfrm>
        </p:spPr>
        <p:txBody>
          <a:bodyPr/>
          <a:lstStyle/>
          <a:p>
            <a:r>
              <a:rPr lang="en-US" altLang="ko-KR" b="1" dirty="0" smtClean="0"/>
              <a:t>Final Four </a:t>
            </a:r>
            <a:r>
              <a:rPr lang="en-US" altLang="ko-KR" sz="3200" b="1" dirty="0" smtClean="0"/>
              <a:t>(Game 3)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00100" y="1285860"/>
            <a:ext cx="7329510" cy="164307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altLang="ko-KR" dirty="0" smtClean="0"/>
              <a:t>Quiz Game</a:t>
            </a:r>
          </a:p>
          <a:p>
            <a:pPr algn="ctr">
              <a:buNone/>
            </a:pPr>
            <a:endParaRPr lang="en-US" altLang="ko-KR" dirty="0" smtClean="0"/>
          </a:p>
          <a:p>
            <a:pPr algn="ctr">
              <a:buNone/>
            </a:pPr>
            <a:r>
              <a:rPr lang="en-US" altLang="ko-KR" b="1" dirty="0" smtClean="0">
                <a:solidFill>
                  <a:schemeClr val="accent2"/>
                </a:solidFill>
              </a:rPr>
              <a:t>First team to have 3 points</a:t>
            </a:r>
            <a:endParaRPr lang="ko-KR" altLang="en-US" b="1" dirty="0">
              <a:solidFill>
                <a:schemeClr val="accent2"/>
              </a:solidFill>
            </a:endParaRPr>
          </a:p>
        </p:txBody>
      </p:sp>
      <p:pic>
        <p:nvPicPr>
          <p:cNvPr id="7" name="그림 6" descr="conte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3165865"/>
            <a:ext cx="4929222" cy="36921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/>
          </p:cNvPicPr>
          <p:nvPr/>
        </p:nvPicPr>
        <p:blipFill>
          <a:blip r:embed="rId2" cstate="print"/>
          <a:srcRect t="10756" b="5556"/>
          <a:stretch>
            <a:fillRect/>
          </a:stretch>
        </p:blipFill>
        <p:spPr bwMode="auto">
          <a:xfrm>
            <a:off x="0" y="381000"/>
            <a:ext cx="9144000" cy="613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March Madness Quiz</a:t>
            </a:r>
            <a:endParaRPr lang="ko-KR" alt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altLang="ko-KR" dirty="0" smtClean="0"/>
              <a:t>1. What is March Madness?</a:t>
            </a:r>
            <a:endParaRPr lang="ko-KR" altLang="en-US" dirty="0"/>
          </a:p>
        </p:txBody>
      </p:sp>
      <p:pic>
        <p:nvPicPr>
          <p:cNvPr id="5" name="그림 4" descr="ncaa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42" y="2285992"/>
            <a:ext cx="6118284" cy="4214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March Madness Quiz</a:t>
            </a:r>
            <a:endParaRPr lang="ko-KR" alt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85852" y="1571612"/>
            <a:ext cx="6329378" cy="4525963"/>
          </a:xfrm>
        </p:spPr>
        <p:txBody>
          <a:bodyPr/>
          <a:lstStyle/>
          <a:p>
            <a:pPr algn="ctr">
              <a:buNone/>
            </a:pPr>
            <a:r>
              <a:rPr lang="en-US" altLang="ko-KR" dirty="0" smtClean="0"/>
              <a:t>2. How many teams play in March Madness?</a:t>
            </a:r>
            <a:endParaRPr lang="ko-KR" altLang="en-US" dirty="0"/>
          </a:p>
        </p:txBody>
      </p:sp>
      <p:pic>
        <p:nvPicPr>
          <p:cNvPr id="4" name="그림 3" descr="m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496"/>
            <a:ext cx="6350000" cy="356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March Madness Quiz</a:t>
            </a:r>
            <a:endParaRPr lang="ko-KR" alt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altLang="ko-KR" dirty="0" smtClean="0"/>
              <a:t>3. When is March Madness?</a:t>
            </a:r>
            <a:endParaRPr lang="ko-KR" altLang="en-US" dirty="0"/>
          </a:p>
        </p:txBody>
      </p:sp>
      <p:pic>
        <p:nvPicPr>
          <p:cNvPr id="4" name="그림 3" descr="marchmadness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480" y="2571744"/>
            <a:ext cx="5889666" cy="3786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March Madness Quiz</a:t>
            </a:r>
            <a:endParaRPr lang="ko-KR" alt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altLang="ko-KR" dirty="0" smtClean="0"/>
              <a:t>4. Fill in the blanks:</a:t>
            </a:r>
            <a:br>
              <a:rPr lang="en-US" altLang="ko-KR" dirty="0" smtClean="0"/>
            </a:br>
            <a:endParaRPr lang="en-US" altLang="ko-KR" dirty="0" smtClean="0"/>
          </a:p>
          <a:p>
            <a:pPr algn="ctr">
              <a:buNone/>
            </a:pPr>
            <a:r>
              <a:rPr lang="en-US" altLang="ko-KR" dirty="0" smtClean="0"/>
              <a:t>_____________ 16</a:t>
            </a:r>
          </a:p>
          <a:p>
            <a:pPr algn="ctr">
              <a:buNone/>
            </a:pPr>
            <a:r>
              <a:rPr lang="en-US" altLang="ko-KR" dirty="0" smtClean="0"/>
              <a:t>_____________ 8</a:t>
            </a:r>
          </a:p>
          <a:p>
            <a:pPr algn="ctr">
              <a:buNone/>
            </a:pPr>
            <a:r>
              <a:rPr lang="en-US" altLang="ko-KR" dirty="0" smtClean="0"/>
              <a:t>_____________ 4</a:t>
            </a:r>
            <a:endParaRPr lang="ko-KR" altLang="en-US" dirty="0"/>
          </a:p>
        </p:txBody>
      </p:sp>
      <p:pic>
        <p:nvPicPr>
          <p:cNvPr id="4" name="내용 개체 틀 3" descr="MK-BK513_SP_FEA_G_2011031318175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000364" y="4808603"/>
            <a:ext cx="3071834" cy="20493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March Madness Quiz</a:t>
            </a:r>
            <a:endParaRPr lang="ko-KR" alt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altLang="ko-KR" dirty="0" smtClean="0"/>
              <a:t>5. What is the difference </a:t>
            </a:r>
          </a:p>
          <a:p>
            <a:pPr algn="ctr">
              <a:buNone/>
            </a:pPr>
            <a:r>
              <a:rPr lang="en-US" altLang="ko-KR" dirty="0" smtClean="0"/>
              <a:t>between NBA and NCAA? </a:t>
            </a:r>
            <a:endParaRPr lang="ko-KR" altLang="en-US" dirty="0"/>
          </a:p>
        </p:txBody>
      </p:sp>
      <p:pic>
        <p:nvPicPr>
          <p:cNvPr id="4" name="그림 3" descr="mmfa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1670" y="2786058"/>
            <a:ext cx="5579935" cy="3714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March Madness Quiz</a:t>
            </a:r>
            <a:endParaRPr lang="ko-KR" alt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altLang="ko-KR" dirty="0" smtClean="0"/>
              <a:t>6. What was Christine’s school’s name?</a:t>
            </a:r>
            <a:endParaRPr lang="ko-KR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rcRect t="10756" b="5556"/>
          <a:stretch>
            <a:fillRect/>
          </a:stretch>
        </p:blipFill>
        <p:spPr bwMode="auto">
          <a:xfrm>
            <a:off x="1357290" y="2258583"/>
            <a:ext cx="6858048" cy="4599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March Madness Quiz</a:t>
            </a:r>
            <a:endParaRPr lang="ko-KR" alt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altLang="ko-KR" dirty="0" smtClean="0"/>
              <a:t>7. What does Madness mean?</a:t>
            </a:r>
            <a:endParaRPr lang="ko-KR" altLang="en-US" dirty="0"/>
          </a:p>
        </p:txBody>
      </p:sp>
      <p:pic>
        <p:nvPicPr>
          <p:cNvPr id="4" name="그림 3" descr="march maddness bra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322" y="2357430"/>
            <a:ext cx="6429388" cy="4278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March Madness Quiz</a:t>
            </a:r>
            <a:endParaRPr lang="ko-KR" alt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altLang="ko-KR" dirty="0" smtClean="0"/>
              <a:t>8. What was Christine’s school’s school color?</a:t>
            </a:r>
            <a:endParaRPr lang="ko-KR" altLang="en-US" dirty="0"/>
          </a:p>
        </p:txBody>
      </p:sp>
      <p:pic>
        <p:nvPicPr>
          <p:cNvPr id="4" name="그림 3" descr="mar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42" y="2857496"/>
            <a:ext cx="6011686" cy="4000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ko-KR" sz="4900" b="1" dirty="0" smtClean="0"/>
              <a:t>National Championship </a:t>
            </a:r>
            <a:r>
              <a:rPr lang="en-US" altLang="ko-KR" sz="3200" b="1" dirty="0" smtClean="0"/>
              <a:t>(Game 4)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00100" y="1071547"/>
            <a:ext cx="7329510" cy="1428759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n-US" altLang="ko-KR" dirty="0" smtClean="0"/>
              <a:t>Basketball!!</a:t>
            </a:r>
          </a:p>
          <a:p>
            <a:pPr algn="ctr">
              <a:buNone/>
            </a:pPr>
            <a:endParaRPr lang="en-US" altLang="ko-KR" dirty="0" smtClean="0"/>
          </a:p>
          <a:p>
            <a:pPr algn="ctr">
              <a:buNone/>
            </a:pPr>
            <a:r>
              <a:rPr lang="en-US" altLang="ko-KR" b="1" dirty="0" smtClean="0">
                <a:solidFill>
                  <a:schemeClr val="accent2"/>
                </a:solidFill>
              </a:rPr>
              <a:t>In = 2 points</a:t>
            </a:r>
          </a:p>
          <a:p>
            <a:pPr algn="ctr">
              <a:buNone/>
            </a:pPr>
            <a:r>
              <a:rPr lang="en-US" altLang="ko-KR" b="1" dirty="0" smtClean="0">
                <a:solidFill>
                  <a:schemeClr val="accent2"/>
                </a:solidFill>
              </a:rPr>
              <a:t>Rim = 1 point</a:t>
            </a:r>
            <a:endParaRPr lang="ko-KR" altLang="en-US" b="1" dirty="0">
              <a:solidFill>
                <a:schemeClr val="accent2"/>
              </a:solidFill>
            </a:endParaRPr>
          </a:p>
        </p:txBody>
      </p:sp>
      <p:pic>
        <p:nvPicPr>
          <p:cNvPr id="5" name="그림 4" descr="bb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1214422"/>
            <a:ext cx="1571636" cy="1993017"/>
          </a:xfrm>
          <a:prstGeom prst="rect">
            <a:avLst/>
          </a:prstGeom>
        </p:spPr>
      </p:pic>
      <p:pic>
        <p:nvPicPr>
          <p:cNvPr id="6" name="그림 5" descr="bball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9322" y="1214422"/>
            <a:ext cx="2877385" cy="2000264"/>
          </a:xfrm>
          <a:prstGeom prst="rect">
            <a:avLst/>
          </a:prstGeom>
        </p:spPr>
      </p:pic>
      <p:pic>
        <p:nvPicPr>
          <p:cNvPr id="7" name="그림 6" descr="bb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19744" y="3214686"/>
            <a:ext cx="4424024" cy="3643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85804" y="142860"/>
            <a:ext cx="8229600" cy="1143000"/>
          </a:xfrm>
        </p:spPr>
        <p:txBody>
          <a:bodyPr/>
          <a:lstStyle/>
          <a:p>
            <a:r>
              <a:rPr lang="en-US" altLang="ko-KR" b="1" dirty="0" smtClean="0"/>
              <a:t>Best Bracket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en-US" altLang="ko-KR" b="1" dirty="0" smtClean="0">
                <a:solidFill>
                  <a:schemeClr val="accent4">
                    <a:lumMod val="50000"/>
                  </a:schemeClr>
                </a:solidFill>
              </a:rPr>
              <a:t>Who has the most accurate bracket? </a:t>
            </a:r>
          </a:p>
          <a:p>
            <a:pPr lvl="1" algn="ctr">
              <a:buNone/>
            </a:pPr>
            <a:r>
              <a:rPr lang="ko-KR" altLang="en-US" dirty="0" smtClean="0">
                <a:solidFill>
                  <a:schemeClr val="accent4">
                    <a:lumMod val="50000"/>
                  </a:schemeClr>
                </a:solidFill>
              </a:rPr>
              <a:t>가장 정학한 </a:t>
            </a:r>
            <a:endParaRPr lang="ko-KR" alt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그림 3" descr="marchmadnesspokemon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6062" y="2422550"/>
            <a:ext cx="7559342" cy="4435450"/>
          </a:xfrm>
          <a:prstGeom prst="rect">
            <a:avLst/>
          </a:prstGeom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914400" y="3071810"/>
            <a:ext cx="82296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Count how</a:t>
            </a:r>
            <a:r>
              <a:rPr kumimoji="0" lang="en-US" altLang="ko-KR" sz="6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many </a:t>
            </a:r>
            <a:r>
              <a:rPr kumimoji="0" lang="en-US" altLang="ko-KR" sz="60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3000364" y="4714892"/>
            <a:ext cx="4000528" cy="1143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8800" b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?/16</a:t>
            </a:r>
            <a:endParaRPr kumimoji="0" lang="ko-KR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accent3">
                    <a:lumMod val="75000"/>
                  </a:schemeClr>
                </a:solidFill>
              </a:rPr>
              <a:t>Word Game</a:t>
            </a:r>
            <a:endParaRPr lang="ko-KR" alt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/>
          <a:lstStyle/>
          <a:p>
            <a:pPr algn="ctr">
              <a:buNone/>
            </a:pPr>
            <a:r>
              <a:rPr lang="en-US" altLang="ko-KR" b="1" dirty="0" smtClean="0"/>
              <a:t>Unscramble the Phrase</a:t>
            </a:r>
          </a:p>
          <a:p>
            <a:pPr algn="ctr">
              <a:buNone/>
            </a:pPr>
            <a:endParaRPr lang="en-US" altLang="ko-KR" b="1" dirty="0" smtClean="0"/>
          </a:p>
          <a:p>
            <a:pPr algn="ctr">
              <a:buNone/>
            </a:pPr>
            <a:endParaRPr lang="en-US" altLang="ko-KR" b="1" dirty="0" smtClean="0"/>
          </a:p>
          <a:p>
            <a:pPr algn="ctr">
              <a:buNone/>
            </a:pPr>
            <a:r>
              <a:rPr lang="en-US" altLang="ko-KR" sz="4800" b="1" dirty="0" smtClean="0">
                <a:solidFill>
                  <a:schemeClr val="accent2">
                    <a:lumMod val="75000"/>
                  </a:schemeClr>
                </a:solidFill>
              </a:rPr>
              <a:t>MSAL UKND</a:t>
            </a:r>
            <a:endParaRPr lang="ko-KR" altLang="en-US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28596" y="3000372"/>
            <a:ext cx="8229600" cy="1143000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SLAM DUNK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/>
              <a:t>Let’s watch 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hlinkClick r:id="rId2"/>
              </a:rPr>
              <a:t>https://www.youtube.com/watch?v=yujtQozFHe8</a:t>
            </a:r>
            <a:endParaRPr lang="en-US" altLang="ko-KR" dirty="0" smtClean="0"/>
          </a:p>
          <a:p>
            <a:endParaRPr lang="ko-KR" altLang="en-US" dirty="0"/>
          </a:p>
        </p:txBody>
      </p:sp>
      <p:pic>
        <p:nvPicPr>
          <p:cNvPr id="4" name="그림 3" descr="ncaa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32" y="2714620"/>
            <a:ext cx="5429288" cy="3740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accent3">
                    <a:lumMod val="75000"/>
                  </a:schemeClr>
                </a:solidFill>
              </a:rPr>
              <a:t>Word Game</a:t>
            </a:r>
            <a:endParaRPr lang="ko-KR" alt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/>
          <a:lstStyle/>
          <a:p>
            <a:pPr algn="ctr">
              <a:buNone/>
            </a:pPr>
            <a:r>
              <a:rPr lang="en-US" altLang="ko-KR" b="1" dirty="0" smtClean="0"/>
              <a:t>Unscramble the Phrase</a:t>
            </a:r>
          </a:p>
          <a:p>
            <a:pPr algn="ctr">
              <a:buNone/>
            </a:pPr>
            <a:endParaRPr lang="en-US" altLang="ko-KR" b="1" dirty="0" smtClean="0"/>
          </a:p>
          <a:p>
            <a:pPr algn="ctr">
              <a:buNone/>
            </a:pPr>
            <a:endParaRPr lang="en-US" altLang="ko-KR" b="1" dirty="0" smtClean="0"/>
          </a:p>
          <a:p>
            <a:pPr algn="ctr">
              <a:buNone/>
            </a:pPr>
            <a:r>
              <a:rPr lang="en-US" altLang="ko-KR" sz="4800" b="1" dirty="0" smtClean="0">
                <a:solidFill>
                  <a:schemeClr val="accent2">
                    <a:lumMod val="75000"/>
                  </a:schemeClr>
                </a:solidFill>
              </a:rPr>
              <a:t>SUINSEVSETII</a:t>
            </a:r>
            <a:endParaRPr lang="ko-KR" altLang="en-US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571472" y="2928934"/>
            <a:ext cx="8229600" cy="1143000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UNIVERSITIES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solidFill>
                  <a:schemeClr val="accent3">
                    <a:lumMod val="75000"/>
                  </a:schemeClr>
                </a:solidFill>
              </a:rPr>
              <a:t>Word Game</a:t>
            </a:r>
            <a:endParaRPr lang="ko-KR" alt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/>
          <a:lstStyle/>
          <a:p>
            <a:pPr algn="ctr">
              <a:buNone/>
            </a:pPr>
            <a:r>
              <a:rPr lang="en-US" altLang="ko-KR" b="1" dirty="0" smtClean="0"/>
              <a:t>Unscramble</a:t>
            </a:r>
          </a:p>
          <a:p>
            <a:pPr algn="ctr">
              <a:buNone/>
            </a:pPr>
            <a:endParaRPr lang="en-US" altLang="ko-KR" b="1" dirty="0" smtClean="0"/>
          </a:p>
          <a:p>
            <a:pPr algn="ctr">
              <a:buNone/>
            </a:pPr>
            <a:endParaRPr lang="en-US" altLang="ko-KR" b="1" dirty="0" smtClean="0"/>
          </a:p>
          <a:p>
            <a:pPr algn="ctr">
              <a:buNone/>
            </a:pPr>
            <a:r>
              <a:rPr lang="en-US" altLang="ko-KR" sz="4800" b="1" dirty="0" smtClean="0">
                <a:solidFill>
                  <a:schemeClr val="accent2">
                    <a:lumMod val="75000"/>
                  </a:schemeClr>
                </a:solidFill>
              </a:rPr>
              <a:t>TALIONNA</a:t>
            </a:r>
            <a:endParaRPr lang="ko-KR" altLang="en-US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571472" y="2928934"/>
            <a:ext cx="8229600" cy="1143000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NATIONAL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theme/theme1.xml><?xml version="1.0" encoding="utf-8"?>
<a:theme xmlns:a="http://schemas.openxmlformats.org/drawingml/2006/main" name="Office 테마">
  <a:themeElements>
    <a:clrScheme name="사용자 지정 2">
      <a:dk1>
        <a:srgbClr val="000000"/>
      </a:dk1>
      <a:lt1>
        <a:srgbClr val="EFEDE2"/>
      </a:lt1>
      <a:dk2>
        <a:srgbClr val="1F497D"/>
      </a:dk2>
      <a:lt2>
        <a:srgbClr val="FDFFFF"/>
      </a:lt2>
      <a:accent1>
        <a:srgbClr val="4F81BD"/>
      </a:accent1>
      <a:accent2>
        <a:srgbClr val="AB0101"/>
      </a:accent2>
      <a:accent3>
        <a:srgbClr val="86B060"/>
      </a:accent3>
      <a:accent4>
        <a:srgbClr val="7760A0"/>
      </a:accent4>
      <a:accent5>
        <a:srgbClr val="739395"/>
      </a:accent5>
      <a:accent6>
        <a:srgbClr val="968B52"/>
      </a:accent6>
      <a:hlink>
        <a:srgbClr val="648843"/>
      </a:hlink>
      <a:folHlink>
        <a:srgbClr val="969696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866</Words>
  <Application>Microsoft Office PowerPoint</Application>
  <PresentationFormat>화면 슬라이드 쇼(4:3)</PresentationFormat>
  <Paragraphs>249</Paragraphs>
  <Slides>70</Slides>
  <Notes>3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70</vt:i4>
      </vt:variant>
    </vt:vector>
  </HeadingPairs>
  <TitlesOfParts>
    <vt:vector size="71" baseType="lpstr">
      <vt:lpstr>Office 테마</vt:lpstr>
      <vt:lpstr>What do you want to learn / do in my class the most?</vt:lpstr>
      <vt:lpstr>What will we do today?</vt:lpstr>
      <vt:lpstr>just chillin’</vt:lpstr>
      <vt:lpstr>GIF of the Day</vt:lpstr>
      <vt:lpstr>Spanish of the Day</vt:lpstr>
      <vt:lpstr>슬라이드 6</vt:lpstr>
      <vt:lpstr>Word Game</vt:lpstr>
      <vt:lpstr>Word Game</vt:lpstr>
      <vt:lpstr>Word Game</vt:lpstr>
      <vt:lpstr>Basketball</vt:lpstr>
      <vt:lpstr>슬라이드 11</vt:lpstr>
      <vt:lpstr>This is one of the biggest American sports tournaments of the year.</vt:lpstr>
      <vt:lpstr>It is a college basketball final tournament.</vt:lpstr>
      <vt:lpstr>The tournament always takes place in March.</vt:lpstr>
      <vt:lpstr>“Madness” means</vt:lpstr>
      <vt:lpstr>Some March Madness Fans</vt:lpstr>
      <vt:lpstr>Some March Madness Fans</vt:lpstr>
      <vt:lpstr>Some March Madness Fans</vt:lpstr>
      <vt:lpstr>Some March Madness Fans</vt:lpstr>
      <vt:lpstr>There are 64 college basketball teams that participate.</vt:lpstr>
      <vt:lpstr>64 college teams play to be  the best in the USA  Teams are Ranked</vt:lpstr>
      <vt:lpstr>Americans Make A Bracket</vt:lpstr>
      <vt:lpstr>Americans Make A Bracket</vt:lpstr>
      <vt:lpstr>If all of my friends gave 10,000 and made a bracket…</vt:lpstr>
      <vt:lpstr>The most accurate bracket  keeps all!</vt:lpstr>
      <vt:lpstr>Even President Obama makes a bracket! </vt:lpstr>
      <vt:lpstr>How do you fill out a bracket?</vt:lpstr>
      <vt:lpstr>Every School Has a Color</vt:lpstr>
      <vt:lpstr>Every School Has a Mascot</vt:lpstr>
      <vt:lpstr>Then you watch the games and see who wins!!!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Let’s Play!!!</vt:lpstr>
      <vt:lpstr>First, </vt:lpstr>
      <vt:lpstr>There are 16 teams</vt:lpstr>
      <vt:lpstr>Secondly, </vt:lpstr>
      <vt:lpstr>슬라이드 49</vt:lpstr>
      <vt:lpstr>슬라이드 50</vt:lpstr>
      <vt:lpstr>There are 16 teams</vt:lpstr>
      <vt:lpstr>Games</vt:lpstr>
      <vt:lpstr>English March Madness    </vt:lpstr>
      <vt:lpstr>The MOST ACCURATE Bracket</vt:lpstr>
      <vt:lpstr>Championship Team</vt:lpstr>
      <vt:lpstr>Sweet Sixteen (Game 1)</vt:lpstr>
      <vt:lpstr>Best Bracket</vt:lpstr>
      <vt:lpstr>Elite Eight (Game 2)</vt:lpstr>
      <vt:lpstr>Final Four (Game 3)</vt:lpstr>
      <vt:lpstr>March Madness Quiz</vt:lpstr>
      <vt:lpstr>March Madness Quiz</vt:lpstr>
      <vt:lpstr>March Madness Quiz</vt:lpstr>
      <vt:lpstr>March Madness Quiz</vt:lpstr>
      <vt:lpstr>March Madness Quiz</vt:lpstr>
      <vt:lpstr>March Madness Quiz</vt:lpstr>
      <vt:lpstr>March Madness Quiz</vt:lpstr>
      <vt:lpstr>March Madness Quiz</vt:lpstr>
      <vt:lpstr>National Championship (Game 4)</vt:lpstr>
      <vt:lpstr>Best Bracket</vt:lpstr>
      <vt:lpstr>Let’s watch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English</dc:title>
  <dc:creator>user</dc:creator>
  <cp:lastModifiedBy>user</cp:lastModifiedBy>
  <cp:revision>144</cp:revision>
  <dcterms:created xsi:type="dcterms:W3CDTF">2015-03-09T05:29:25Z</dcterms:created>
  <dcterms:modified xsi:type="dcterms:W3CDTF">2017-03-08T06:22:56Z</dcterms:modified>
</cp:coreProperties>
</file>