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1"/>
  </p:notesMasterIdLst>
  <p:sldIdLst>
    <p:sldId id="256" r:id="rId2"/>
    <p:sldId id="257" r:id="rId3"/>
    <p:sldId id="259" r:id="rId4"/>
    <p:sldId id="263" r:id="rId5"/>
    <p:sldId id="264" r:id="rId6"/>
    <p:sldId id="265" r:id="rId7"/>
    <p:sldId id="262" r:id="rId8"/>
    <p:sldId id="270" r:id="rId9"/>
    <p:sldId id="266" r:id="rId10"/>
    <p:sldId id="268" r:id="rId11"/>
    <p:sldId id="258" r:id="rId12"/>
    <p:sldId id="261" r:id="rId13"/>
    <p:sldId id="269" r:id="rId14"/>
    <p:sldId id="267" r:id="rId15"/>
    <p:sldId id="260" r:id="rId16"/>
    <p:sldId id="284" r:id="rId17"/>
    <p:sldId id="286" r:id="rId18"/>
    <p:sldId id="282" r:id="rId19"/>
    <p:sldId id="289" r:id="rId20"/>
    <p:sldId id="283" r:id="rId21"/>
    <p:sldId id="279" r:id="rId22"/>
    <p:sldId id="280" r:id="rId23"/>
    <p:sldId id="281" r:id="rId24"/>
    <p:sldId id="278" r:id="rId25"/>
    <p:sldId id="455" r:id="rId26"/>
    <p:sldId id="287" r:id="rId27"/>
    <p:sldId id="288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20" r:id="rId52"/>
    <p:sldId id="319" r:id="rId53"/>
    <p:sldId id="318" r:id="rId54"/>
    <p:sldId id="317" r:id="rId55"/>
    <p:sldId id="313" r:id="rId56"/>
    <p:sldId id="325" r:id="rId57"/>
    <p:sldId id="326" r:id="rId58"/>
    <p:sldId id="327" r:id="rId59"/>
    <p:sldId id="328" r:id="rId60"/>
    <p:sldId id="329" r:id="rId61"/>
    <p:sldId id="330" r:id="rId62"/>
    <p:sldId id="314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21" r:id="rId71"/>
    <p:sldId id="322" r:id="rId72"/>
    <p:sldId id="323" r:id="rId73"/>
    <p:sldId id="342" r:id="rId74"/>
    <p:sldId id="341" r:id="rId75"/>
    <p:sldId id="340" r:id="rId76"/>
    <p:sldId id="339" r:id="rId77"/>
    <p:sldId id="338" r:id="rId78"/>
    <p:sldId id="324" r:id="rId79"/>
    <p:sldId id="315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16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403" r:id="rId115"/>
    <p:sldId id="404" r:id="rId116"/>
    <p:sldId id="405" r:id="rId117"/>
    <p:sldId id="406" r:id="rId118"/>
    <p:sldId id="407" r:id="rId119"/>
    <p:sldId id="408" r:id="rId120"/>
    <p:sldId id="409" r:id="rId121"/>
    <p:sldId id="410" r:id="rId122"/>
    <p:sldId id="411" r:id="rId123"/>
    <p:sldId id="412" r:id="rId124"/>
    <p:sldId id="376" r:id="rId125"/>
    <p:sldId id="388" r:id="rId126"/>
    <p:sldId id="389" r:id="rId127"/>
    <p:sldId id="390" r:id="rId128"/>
    <p:sldId id="413" r:id="rId129"/>
    <p:sldId id="414" r:id="rId130"/>
    <p:sldId id="415" r:id="rId131"/>
    <p:sldId id="416" r:id="rId132"/>
    <p:sldId id="417" r:id="rId133"/>
    <p:sldId id="418" r:id="rId134"/>
    <p:sldId id="419" r:id="rId135"/>
    <p:sldId id="420" r:id="rId136"/>
    <p:sldId id="421" r:id="rId137"/>
    <p:sldId id="422" r:id="rId138"/>
    <p:sldId id="423" r:id="rId139"/>
    <p:sldId id="402" r:id="rId140"/>
    <p:sldId id="424" r:id="rId141"/>
    <p:sldId id="426" r:id="rId142"/>
    <p:sldId id="427" r:id="rId143"/>
    <p:sldId id="428" r:id="rId144"/>
    <p:sldId id="429" r:id="rId145"/>
    <p:sldId id="430" r:id="rId146"/>
    <p:sldId id="431" r:id="rId147"/>
    <p:sldId id="432" r:id="rId148"/>
    <p:sldId id="433" r:id="rId149"/>
    <p:sldId id="434" r:id="rId150"/>
    <p:sldId id="435" r:id="rId151"/>
    <p:sldId id="436" r:id="rId152"/>
    <p:sldId id="437" r:id="rId153"/>
    <p:sldId id="438" r:id="rId154"/>
    <p:sldId id="439" r:id="rId155"/>
    <p:sldId id="440" r:id="rId156"/>
    <p:sldId id="441" r:id="rId157"/>
    <p:sldId id="442" r:id="rId158"/>
    <p:sldId id="443" r:id="rId159"/>
    <p:sldId id="444" r:id="rId160"/>
    <p:sldId id="445" r:id="rId161"/>
    <p:sldId id="446" r:id="rId162"/>
    <p:sldId id="447" r:id="rId163"/>
    <p:sldId id="448" r:id="rId164"/>
    <p:sldId id="449" r:id="rId165"/>
    <p:sldId id="450" r:id="rId166"/>
    <p:sldId id="451" r:id="rId167"/>
    <p:sldId id="452" r:id="rId168"/>
    <p:sldId id="453" r:id="rId169"/>
    <p:sldId id="454" r:id="rId17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7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ableStyles" Target="tableStyle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8226D-6787-44C8-B043-3A90554821E7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E7309-1F67-42D1-AC30-E3FB59B88A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97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https://www.youtube.com/watch?v=QMFSbHfHKds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7309-1F67-42D1-AC30-E3FB59B88A18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372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428596" y="6"/>
            <a:ext cx="8286808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4348" y="2143116"/>
            <a:ext cx="7643866" cy="150019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85786" y="3786190"/>
            <a:ext cx="7500990" cy="85725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b"/>
          <a:lstStyle>
            <a:lvl1pPr>
              <a:defRPr b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00175"/>
            <a:ext cx="8229600" cy="4625989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455646" y="1428736"/>
            <a:ext cx="8215370" cy="1588"/>
          </a:xfrm>
          <a:prstGeom prst="line">
            <a:avLst/>
          </a:prstGeom>
          <a:noFill/>
          <a:ln w="28575" cap="sq" cmpd="sng" algn="ctr">
            <a:solidFill>
              <a:srgbClr val="E49458"/>
            </a:solidFill>
            <a:prstDash val="solid"/>
          </a:ln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rgbClr val="E49458">
                <a:tint val="100000"/>
                <a:shade val="100000"/>
                <a:hueMod val="100000"/>
                <a:satMod val="100000"/>
              </a:srgbClr>
            </a:contourClr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643834" y="-15949"/>
            <a:ext cx="1500166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643834" y="285728"/>
            <a:ext cx="1214446" cy="6286546"/>
          </a:xfrm>
          <a:noFill/>
        </p:spPr>
        <p:txBody>
          <a:bodyPr vert="eaVert" anchor="b"/>
          <a:lstStyle>
            <a:lvl1pPr algn="ctr">
              <a:defRPr b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571481"/>
            <a:ext cx="7115196" cy="5715044"/>
          </a:xfr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"/>
            <a:ext cx="28572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buFont typeface="Wingdings"/>
              <a:buChar char=""/>
              <a:defRPr/>
            </a:lvl1pPr>
            <a:lvl2pPr>
              <a:buSzPct val="120000"/>
              <a:defRPr/>
            </a:lvl2pPr>
            <a:lvl3pPr>
              <a:buSzPct val="120000"/>
              <a:defRPr/>
            </a:lvl3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3475" y="285728"/>
            <a:ext cx="8554805" cy="939784"/>
          </a:xfrm>
        </p:spPr>
        <p:txBody>
          <a:bodyPr/>
          <a:lstStyle>
            <a:lvl1pPr>
              <a:defRPr b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9"/>
            <a:ext cx="456478" cy="6857999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071810"/>
            <a:ext cx="7715304" cy="1504952"/>
          </a:xfrm>
        </p:spPr>
        <p:txBody>
          <a:bodyPr anchor="ctr"/>
          <a:lstStyle>
            <a:lvl1pPr algn="l">
              <a:defRPr sz="4000" b="0" cap="all"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034" y="4500570"/>
            <a:ext cx="7715304" cy="1643064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500034" y="4429132"/>
            <a:ext cx="771530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날짜 개체 틀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285728"/>
            <a:ext cx="9144032" cy="114301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 bwMode="invGray">
          <a:xfrm>
            <a:off x="785782" y="1643050"/>
            <a:ext cx="3786218" cy="4429156"/>
          </a:xfrm>
          <a:prstGeom prst="roundRect">
            <a:avLst>
              <a:gd name="adj" fmla="val 5345"/>
            </a:avLst>
          </a:prstGeom>
          <a:solidFill>
            <a:schemeClr val="tx2">
              <a:tint val="50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 bwMode="invGray">
          <a:xfrm>
            <a:off x="4714876" y="1643050"/>
            <a:ext cx="3785616" cy="4429156"/>
          </a:xfrm>
          <a:prstGeom prst="roundRect">
            <a:avLst>
              <a:gd name="adj" fmla="val 6980"/>
            </a:avLst>
          </a:prstGeom>
          <a:solidFill>
            <a:schemeClr val="tx2">
              <a:tint val="75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내용 개체 틀 9"/>
          <p:cNvSpPr>
            <a:spLocks noGrp="1"/>
          </p:cNvSpPr>
          <p:nvPr>
            <p:ph sz="half" idx="2"/>
          </p:nvPr>
        </p:nvSpPr>
        <p:spPr bwMode="invGray">
          <a:xfrm>
            <a:off x="500038" y="1500174"/>
            <a:ext cx="4000529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1">
                  <a:shade val="75000"/>
                  <a:alpha val="50000"/>
                </a:schemeClr>
              </a:gs>
              <a:gs pos="100000">
                <a:schemeClr val="accent1">
                  <a:shade val="75000"/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 bwMode="ltGray">
          <a:xfrm>
            <a:off x="500038" y="5429264"/>
            <a:ext cx="4005072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12" name="내용 개체 틀 11"/>
          <p:cNvSpPr>
            <a:spLocks noGrp="1"/>
          </p:cNvSpPr>
          <p:nvPr>
            <p:ph sz="half" idx="4"/>
          </p:nvPr>
        </p:nvSpPr>
        <p:spPr bwMode="invGray">
          <a:xfrm>
            <a:off x="4716932" y="1500174"/>
            <a:ext cx="4000529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2">
                  <a:shade val="75000"/>
                  <a:alpha val="50000"/>
                </a:schemeClr>
              </a:gs>
              <a:gs pos="100000">
                <a:schemeClr val="accent2"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 bwMode="ltGray">
          <a:xfrm>
            <a:off x="4714876" y="5429264"/>
            <a:ext cx="4000528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0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859915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28596" y="6"/>
            <a:ext cx="8286808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67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 bwMode="invGray">
          <a:xfrm>
            <a:off x="285720" y="263808"/>
            <a:ext cx="8858280" cy="664862"/>
          </a:xfrm>
          <a:prstGeom prst="rect">
            <a:avLst/>
          </a:prstGeom>
          <a:solidFill>
            <a:schemeClr val="tx1">
              <a:tint val="95000"/>
              <a:alpha val="69804"/>
            </a:scheme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 bwMode="invGray">
          <a:xfrm>
            <a:off x="500034" y="285728"/>
            <a:ext cx="8143932" cy="642942"/>
          </a:xfrm>
          <a:noFill/>
        </p:spPr>
        <p:txBody>
          <a:bodyPr anchor="b">
            <a:noAutofit/>
          </a:bodyPr>
          <a:lstStyle>
            <a:lvl1pPr algn="l">
              <a:defRPr sz="2800" b="1">
                <a:ln w="9525" cmpd="sng">
                  <a:noFill/>
                </a:ln>
                <a:solidFill>
                  <a:schemeClr val="bg1"/>
                </a:solidFill>
                <a:effectLst>
                  <a:outerShdw blurRad="44450" dist="25400" dir="2700000" algn="tl" rotWithShape="0">
                    <a:schemeClr val="tx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1006230"/>
            <a:ext cx="2214578" cy="53517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5" name="내용 개체 틀 14"/>
          <p:cNvSpPr>
            <a:spLocks noGrp="1"/>
          </p:cNvSpPr>
          <p:nvPr>
            <p:ph sz="quarter" idx="1"/>
          </p:nvPr>
        </p:nvSpPr>
        <p:spPr>
          <a:xfrm>
            <a:off x="2786064" y="1000108"/>
            <a:ext cx="5857875" cy="535783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3571876"/>
            <a:ext cx="9144000" cy="3286126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571876"/>
            <a:ext cx="3286148" cy="113824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4714884"/>
            <a:ext cx="3286148" cy="11430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572272"/>
            <a:ext cx="2895600" cy="2977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그림 개체 틀 7"/>
          <p:cNvSpPr>
            <a:spLocks noGrp="1"/>
          </p:cNvSpPr>
          <p:nvPr>
            <p:ph type="pic" idx="1"/>
          </p:nvPr>
        </p:nvSpPr>
        <p:spPr>
          <a:xfrm>
            <a:off x="4000496" y="1071546"/>
            <a:ext cx="4214842" cy="4714908"/>
          </a:xfrm>
          <a:solidFill>
            <a:schemeClr val="tx2"/>
          </a:solidFill>
          <a:ln w="152400" cap="rnd">
            <a:solidFill>
              <a:srgbClr val="FFFFFF"/>
            </a:solidFill>
            <a:round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10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tint val="10000"/>
                  </a:schemeClr>
                </a:solidFill>
                <a:effectLst>
                  <a:outerShdw blurRad="50800" dist="50800" dir="5400000" algn="tl" rotWithShape="0">
                    <a:srgbClr val="000000">
                      <a:alpha val="58000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ko-KR" altLang="en-US"/>
              <a:t>그림을 추가하려면 아이콘을 클릭하십시오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2380"/>
            <a:ext cx="9144000" cy="283348"/>
          </a:xfrm>
          <a:prstGeom prst="rect">
            <a:avLst/>
          </a:prstGeom>
          <a:solidFill>
            <a:schemeClr val="accent4"/>
          </a:solidFill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12353" y="274638"/>
            <a:ext cx="8545927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/>
              <a:t>둘째 수준</a:t>
            </a:r>
          </a:p>
          <a:p>
            <a:pPr lvl="2" eaLnBrk="1" latinLnBrk="0" hangingPunct="1"/>
            <a:r>
              <a:rPr kumimoji="0" lang="ko-KR" altLang="en-US"/>
              <a:t>셋째 수준</a:t>
            </a:r>
          </a:p>
          <a:p>
            <a:pPr lvl="3" eaLnBrk="1" latinLnBrk="0" hangingPunct="1"/>
            <a:r>
              <a:rPr kumimoji="0" lang="ko-KR" altLang="en-US"/>
              <a:t>넷째 수준</a:t>
            </a:r>
          </a:p>
          <a:p>
            <a:pPr lvl="4" eaLnBrk="1" latinLnBrk="0" hangingPunct="1"/>
            <a:r>
              <a:rPr kumimoji="0"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572272"/>
            <a:ext cx="2133600" cy="285752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8E2B1A67-598D-45C9-B833-E78C756B4AE3}" type="datetimeFigureOut">
              <a:rPr lang="ko-KR" altLang="en-US" smtClean="0"/>
              <a:t>2017-01-11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72272"/>
            <a:ext cx="2895600" cy="285752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572272"/>
            <a:ext cx="2133600" cy="285752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7B90C76-91A2-473B-8C04-38F2E967C7F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0" kern="1200" spc="100" dirty="0">
          <a:ln w="18000">
            <a:noFill/>
            <a:prstDash val="solid"/>
          </a:ln>
          <a:solidFill>
            <a:schemeClr val="tx1"/>
          </a:solidFill>
          <a:effectLst>
            <a:outerShdw blurRad="44450" dist="25400" dir="2700000" algn="tl" rotWithShape="0">
              <a:schemeClr val="bg1">
                <a:alpha val="51000"/>
              </a:scheme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Font typeface="Arial"/>
        <a:buChar char="•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1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1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1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1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2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" Target="slide1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1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1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1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1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1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2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1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4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1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slide" Target="slide13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" Target="slide1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slide" Target="slide13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1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slide" Target="slide13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1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1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1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slide" Target="slide13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1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slide" Target="slide13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1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slide" Target="slide13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1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slide" Target="slide13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slide" Target="slide139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slide" Target="slide13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slide" Target="slide13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slide" Target="slide13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slide" Target="slide13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slide" Target="slide1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15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slide" Target="slide15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5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15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16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slide" Target="slide16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slide" Target="slide16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slide" Target="slide16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slide" Target="slide16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1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slide" Target="slide16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6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slide" Target="slide16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169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jpe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57.png"/><Relationship Id="rId7" Type="http://schemas.openxmlformats.org/officeDocument/2006/relationships/hyperlink" Target="http://www.google.co.kr/url?sa=i&amp;rct=j&amp;q=&amp;esrc=s&amp;source=images&amp;cd=&amp;cad=rja&amp;uact=8&amp;ved=0ahUKEwjXw8CN_Z3JAhVGmJQKHXzEAqUQjRwIBw&amp;url=http://www.kpopfans.net/category/suzy-miss-a/&amp;bvm=bv.108194040,d.dGo&amp;psig=AFQjCNGCu3-_cvQlZPwbzEizRNr_FpqzLg&amp;ust=144807370617883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audio" Target="../media/audio2.wav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7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7.png"/><Relationship Id="rId7" Type="http://schemas.openxmlformats.org/officeDocument/2006/relationships/slide" Target="slide3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audio" Target="../media/audio2.wav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7.png"/><Relationship Id="rId7" Type="http://schemas.openxmlformats.org/officeDocument/2006/relationships/slide" Target="slide4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audio" Target="../media/audio2.wav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7.png"/><Relationship Id="rId7" Type="http://schemas.openxmlformats.org/officeDocument/2006/relationships/slide" Target="slide4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audio" Target="../media/audio2.wav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7.png"/><Relationship Id="rId7" Type="http://schemas.openxmlformats.org/officeDocument/2006/relationships/slide" Target="slide4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slide" Target="slide4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slide" Target="slide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slide" Target="slide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slide" Target="slide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5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slide" Target="slide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slide" Target="slide5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slide" Target="slide5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slide" Target="slide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slide" Target="slide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slide" Target="slide6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slide" Target="slide6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slide" Target="slide6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slide" Target="slide6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slide" Target="slide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slide" Target="slide6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slide" Target="slide7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slide" Target="slide7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slide" Target="slide7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slide" Target="slide7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slide" Target="slide7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slide" Target="slide7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slide" Target="slide7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slide" Target="slide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7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7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7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7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7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7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7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7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7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slide" Target="slide9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8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8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8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8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8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8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8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8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8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" Target="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slide" Target="slide1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10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0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10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0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1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0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0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10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0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0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0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0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0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0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0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slide" Target="slide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643866" cy="1500198"/>
          </a:xfrm>
        </p:spPr>
        <p:txBody>
          <a:bodyPr/>
          <a:lstStyle/>
          <a:p>
            <a:r>
              <a:rPr lang="en-US" altLang="ko-KR" dirty="0"/>
              <a:t>Compare = </a:t>
            </a:r>
            <a:r>
              <a:rPr lang="ko-KR" altLang="en-US" dirty="0"/>
              <a:t>비교하다</a:t>
            </a:r>
            <a:br>
              <a:rPr lang="en-US" altLang="ko-KR" dirty="0"/>
            </a:br>
            <a:r>
              <a:rPr lang="en-US" altLang="ko-KR" sz="1200" dirty="0"/>
              <a:t>(Lesson 9 p.153)</a:t>
            </a:r>
            <a:endParaRPr lang="ko-KR" altLang="en-US" sz="1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71" y="2852936"/>
            <a:ext cx="4041643" cy="303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20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1412776"/>
            <a:ext cx="45365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Q: “When is your birthday?”</a:t>
            </a:r>
          </a:p>
          <a:p>
            <a:r>
              <a:rPr lang="en-US" altLang="ko-KR" sz="2000" dirty="0"/>
              <a:t>A: “My birthday is (Month/</a:t>
            </a:r>
            <a:r>
              <a:rPr lang="ko-KR" altLang="en-US" sz="2000" dirty="0"/>
              <a:t>달</a:t>
            </a:r>
            <a:r>
              <a:rPr lang="en-US" altLang="ko-KR" sz="2000" dirty="0"/>
              <a:t>) (Day/</a:t>
            </a:r>
            <a:r>
              <a:rPr lang="ko-KR" altLang="en-US" sz="2000" dirty="0"/>
              <a:t>날</a:t>
            </a:r>
            <a:r>
              <a:rPr lang="en-US" altLang="ko-KR" sz="2000" dirty="0"/>
              <a:t>), (Year/</a:t>
            </a:r>
            <a:r>
              <a:rPr lang="ko-KR" altLang="en-US" sz="2000" dirty="0"/>
              <a:t>년</a:t>
            </a:r>
            <a:r>
              <a:rPr lang="en-US" altLang="ko-KR" sz="2000" dirty="0"/>
              <a:t>).”</a:t>
            </a:r>
          </a:p>
          <a:p>
            <a:r>
              <a:rPr lang="en-US" altLang="ko-KR" sz="2000" dirty="0"/>
              <a:t>Candy Teacher: “My </a:t>
            </a:r>
            <a:r>
              <a:rPr lang="en-US" altLang="ko-KR" sz="2000"/>
              <a:t>birthday is October </a:t>
            </a:r>
            <a:r>
              <a:rPr lang="en-US" altLang="ko-KR" sz="2000" dirty="0"/>
              <a:t>16, 1993.</a:t>
            </a:r>
          </a:p>
          <a:p>
            <a:endParaRPr lang="en-US" altLang="ko-KR" sz="2000" dirty="0"/>
          </a:p>
          <a:p>
            <a:r>
              <a:rPr lang="en-US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Treasure Hunt!</a:t>
            </a:r>
          </a:p>
          <a:p>
            <a:r>
              <a:rPr lang="en-US" altLang="ko-KR" sz="2000" dirty="0"/>
              <a:t>Find </a:t>
            </a:r>
            <a:r>
              <a:rPr lang="en-US" altLang="ko-KR" sz="2000" u="sng" dirty="0"/>
              <a:t>TWO</a:t>
            </a:r>
            <a:r>
              <a:rPr lang="en-US" altLang="ko-KR" sz="2000" dirty="0"/>
              <a:t> people who are </a:t>
            </a:r>
            <a:r>
              <a:rPr lang="en-US" altLang="ko-KR" sz="2000" b="1" dirty="0">
                <a:solidFill>
                  <a:srgbClr val="C00000"/>
                </a:solidFill>
              </a:rPr>
              <a:t>younger</a:t>
            </a:r>
            <a:r>
              <a:rPr lang="en-US" altLang="ko-KR" sz="2000" dirty="0"/>
              <a:t> than you.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000" dirty="0"/>
              <a:t>“I am older than (Name/</a:t>
            </a:r>
            <a:r>
              <a:rPr lang="ko-KR" altLang="en-US" sz="2000" dirty="0"/>
              <a:t>이름</a:t>
            </a:r>
            <a:r>
              <a:rPr lang="en-US" altLang="ko-KR" sz="2000" dirty="0"/>
              <a:t>).”</a:t>
            </a:r>
          </a:p>
          <a:p>
            <a:r>
              <a:rPr lang="en-US" altLang="ko-KR" sz="2000" dirty="0"/>
              <a:t>Find </a:t>
            </a:r>
            <a:r>
              <a:rPr lang="en-US" altLang="ko-KR" sz="2000" u="sng" dirty="0"/>
              <a:t>ONE</a:t>
            </a:r>
            <a:r>
              <a:rPr lang="en-US" altLang="ko-KR" sz="2000" dirty="0"/>
              <a:t> person who is </a:t>
            </a:r>
            <a:r>
              <a:rPr lang="en-US" altLang="ko-KR" sz="2000" b="1" dirty="0">
                <a:solidFill>
                  <a:srgbClr val="0070C0"/>
                </a:solidFill>
              </a:rPr>
              <a:t>older</a:t>
            </a:r>
            <a:r>
              <a:rPr lang="en-US" altLang="ko-KR" sz="2000" dirty="0"/>
              <a:t> than you.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000" dirty="0"/>
              <a:t>“I am younger than (Name/</a:t>
            </a:r>
            <a:r>
              <a:rPr lang="ko-KR" altLang="en-US" sz="2000" dirty="0"/>
              <a:t>이름</a:t>
            </a:r>
            <a:r>
              <a:rPr lang="en-US" altLang="ko-KR" sz="2000" dirty="0"/>
              <a:t>).”</a:t>
            </a:r>
          </a:p>
          <a:p>
            <a:endParaRPr lang="en-US" altLang="ko-KR" sz="2000" dirty="0"/>
          </a:p>
          <a:p>
            <a:endParaRPr lang="en-US" altLang="ko-KR" sz="2000" dirty="0"/>
          </a:p>
          <a:p>
            <a:endParaRPr lang="ko-KR" alt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t="9044" r="14248" b="9652"/>
          <a:stretch/>
        </p:blipFill>
        <p:spPr bwMode="auto">
          <a:xfrm>
            <a:off x="5004048" y="404664"/>
            <a:ext cx="3938006" cy="58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52226" name="Picture 2" descr="http://media.hotbirthdays.com/upload/2015/05/30/hyun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952328" cy="38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0473" y="5373722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1700808"/>
            <a:ext cx="414766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13535" y="4665824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20441427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4" name="Picture 2" descr="http://40.media.tumblr.com/9b485b2b20805f45dc8866af4f85d4b2/tumblr_nnmqwip5yN1u5s50no1_5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85" y="1598691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70817" y="5342884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952328" cy="38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0473" y="5373722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41366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4" name="Picture 2" descr="http://www.allkpop.com/upload/2015/09/af_org/red-velvet-irene-seulgi-yeri_1443107887_af_org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4572000" y="160020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9388" y="476005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952328" cy="38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0473" y="5373722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5941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4" name="Picture 2" descr="http://images.kpopstarz.com/data/images/full/444731/taeyeon-releases-music-video-and-solo-album-for-i-achieves-an-all-kill.png?w=60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135198" y="1628800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0004" y="4660311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952328" cy="38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0473" y="5373722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52833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4" name="Picture 2" descr="https://s-media-cache-ak0.pinimg.com/originals/2f/1d/90/2f1d908702970a92d6c40355dd338e3d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952328" cy="38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0473" y="5373722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81626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4" name="Picture 2" descr="https://s-media-cache-ak0.pinimg.com/736x/93/54/82/9354820e79bf70a374dfbcf71cd318f7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936947" y="1553970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1434" y="531102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525" y="1484810"/>
            <a:ext cx="2952328" cy="38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90390" y="5445756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39505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4" name="Picture 2" descr="http://us.images.detik.com/content/2015/02/04/1180/iu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5509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0138" y="53126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6434"/>
            <a:ext cx="2952328" cy="38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14889" y="5447380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27731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4" name="Content Placeholder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58932"/>
            <a:ext cx="2808312" cy="3634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952328" cy="38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0473" y="5373722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07794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9421"/>
            <a:ext cx="2808312" cy="363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0473" y="5373722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79445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/>
          <a:stretch/>
        </p:blipFill>
        <p:spPr bwMode="auto">
          <a:xfrm>
            <a:off x="308809" y="1600200"/>
            <a:ext cx="3975159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8969" y="44445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00200"/>
            <a:ext cx="2952328" cy="38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74929" y="5561146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2442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67544" y="1216780"/>
            <a:ext cx="8229600" cy="4525963"/>
          </a:xfrm>
        </p:spPr>
        <p:txBody>
          <a:bodyPr/>
          <a:lstStyle/>
          <a:p>
            <a:r>
              <a:rPr lang="en-US" altLang="ko-KR" dirty="0"/>
              <a:t>Short + </a:t>
            </a:r>
            <a:r>
              <a:rPr lang="en-US" altLang="ko-KR" dirty="0" err="1"/>
              <a:t>er</a:t>
            </a:r>
            <a:r>
              <a:rPr lang="en-US" altLang="ko-KR" dirty="0"/>
              <a:t> = shorter</a:t>
            </a:r>
          </a:p>
          <a:p>
            <a:r>
              <a:rPr lang="en-US" altLang="ko-KR" dirty="0"/>
              <a:t>Tall + </a:t>
            </a:r>
            <a:r>
              <a:rPr lang="en-US" altLang="ko-KR" dirty="0" err="1"/>
              <a:t>er</a:t>
            </a:r>
            <a:r>
              <a:rPr lang="en-US" altLang="ko-KR" dirty="0"/>
              <a:t> = taller</a:t>
            </a:r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Height = </a:t>
            </a:r>
            <a:r>
              <a:rPr lang="ko-KR" altLang="en-US" dirty="0"/>
              <a:t>키</a:t>
            </a:r>
          </a:p>
        </p:txBody>
      </p:sp>
      <p:pic>
        <p:nvPicPr>
          <p:cNvPr id="2050" name="Picture 2" descr="https://cdn.psychologytoday.com/sites/default/files/blogs/147171/2014/05/150217-1538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2689915" cy="37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2785643" cy="361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0473" y="5373722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6519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twelve: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5900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4063" y="515286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95900"/>
            <a:ext cx="2744570" cy="35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46937" y="5287591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33914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53250" name="Picture 2" descr="http://36.media.tumblr.com/2820bc618f57cffd21884c6ea7f049a2/tumblr_nizyabE7dX1u0xqzko1_r1_500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1043608" y="1556791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5512490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95900"/>
            <a:ext cx="2744570" cy="35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46937" y="5287591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334281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916832"/>
            <a:ext cx="3870662" cy="241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4693119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 A’s Suzy</a:t>
            </a:r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1043608" y="1556791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5512490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82943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Picture 2" descr="http://40.media.tumblr.com/9b485b2b20805f45dc8866af4f85d4b2/tumblr_nnmqwip5yN1u5s50no1_5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85" y="1598691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70817" y="5342884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1043608" y="1556791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5512490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50655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Picture 2" descr="http://www.allkpop.com/upload/2015/09/af_org/red-velvet-irene-seulgi-yeri_1443107887_af_org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4572000" y="160020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9388" y="476005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1043608" y="1556792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5512491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88448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Picture 2" descr="http://images.kpopstarz.com/data/images/full/444731/taeyeon-releases-music-video-and-solo-album-for-i-achieves-an-all-kill.png?w=60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135198" y="1591737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0004" y="4660311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1043608" y="1556791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5512490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73178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Picture 2" descr="https://s-media-cache-ak0.pinimg.com/originals/2f/1d/90/2f1d908702970a92d6c40355dd338e3d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1043608" y="1556791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5512490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48906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Picture 2" descr="https://s-media-cache-ak0.pinimg.com/736x/93/54/82/9354820e79bf70a374dfbcf71cd318f7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936947" y="1553970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1434" y="531102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4859108" y="1526680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19148" y="5482379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65058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Picture 2" descr="http://us.images.detik.com/content/2015/02/04/1180/iu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5509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0138" y="53126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4716016" y="1568234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6" y="5523933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4733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67544" y="121678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Chinese men are </a:t>
            </a:r>
            <a:r>
              <a:rPr lang="en-US" altLang="ko-KR" sz="2800" i="1" dirty="0"/>
              <a:t>____</a:t>
            </a:r>
            <a:r>
              <a:rPr lang="en-US" altLang="ko-KR" sz="2800" dirty="0"/>
              <a:t> than Japanese men.</a:t>
            </a:r>
          </a:p>
          <a:p>
            <a:r>
              <a:rPr lang="en-US" altLang="ko-KR" sz="2800" dirty="0"/>
              <a:t>Chinese women are </a:t>
            </a:r>
            <a:r>
              <a:rPr lang="en-US" altLang="ko-KR" sz="2800" i="1" dirty="0"/>
              <a:t>_____</a:t>
            </a:r>
            <a:r>
              <a:rPr lang="en-US" altLang="ko-KR" sz="2800" dirty="0"/>
              <a:t> than Korean women.</a:t>
            </a:r>
            <a:endParaRPr lang="ko-KR" altLang="en-US" sz="2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Height = </a:t>
            </a:r>
            <a:r>
              <a:rPr lang="ko-KR" altLang="en-US" dirty="0"/>
              <a:t>키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42" y="2564904"/>
            <a:ext cx="5715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4050" y="5805264"/>
            <a:ext cx="498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*If more than 1 person, use “are” instead of “is”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317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Content Placeholder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58932"/>
            <a:ext cx="2808312" cy="3634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1317527" y="1423543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7567" y="5379242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33018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1043608" y="1556791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5512490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69446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/>
          <a:stretch/>
        </p:blipFill>
        <p:spPr bwMode="auto">
          <a:xfrm>
            <a:off x="308809" y="1600200"/>
            <a:ext cx="3975159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8969" y="44445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5076056" y="1532744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6096" y="5488443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96227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1043608" y="1556791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5512490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03118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thirteen: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5900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4063" y="5152862"/>
            <a:ext cx="1848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err="1"/>
              <a:t>Apink’s</a:t>
            </a:r>
            <a:r>
              <a:rPr lang="en-US" altLang="ko-KR" sz="2000" dirty="0"/>
              <a:t> </a:t>
            </a:r>
            <a:r>
              <a:rPr lang="en-US" altLang="ko-KR" sz="2000" dirty="0" err="1"/>
              <a:t>Naeun</a:t>
            </a:r>
            <a:endParaRPr lang="ko-KR" altLang="en-US" sz="2000" dirty="0"/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4705429" y="1595900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65469" y="5551599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854218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54274" name="Picture 2" descr="http://41.media.tumblr.com/b709ff33f79248e392c31b60a02dc02a/tumblr_nt9n9727ci1tub6hqo1_1280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457200" y="1412776"/>
            <a:ext cx="4291986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5196884" y="1412776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6924" y="5368475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5399253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7095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2" descr="http://media.hotbirthdays.com/upload/2015/05/30/hyun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95900"/>
            <a:ext cx="2744570" cy="35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6937" y="5287591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457200" y="1412776"/>
            <a:ext cx="4291986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7624" y="5399253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0144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676407"/>
            <a:ext cx="3960440" cy="24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1973" y="4505687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 A’s Suzy</a:t>
            </a:r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457200" y="1412777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6387" y="5131259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23722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2" descr="http://40.media.tumblr.com/9b485b2b20805f45dc8866af4f85d4b2/tumblr_nnmqwip5yN1u5s50no1_5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85" y="1598691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70817" y="5342884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576741" y="1585839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5928" y="5304321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0545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41.media.tumblr.com/b709ff33f79248e392c31b60a02dc02a/tumblr_nt9n9727ci1tub6hqo1_1280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516623" y="1484784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4572000" y="160020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9388" y="476005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5810" y="5203266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691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67544" y="121678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Korean men are </a:t>
            </a:r>
            <a:r>
              <a:rPr lang="en-US" altLang="ko-KR" sz="2800" i="1" dirty="0"/>
              <a:t>____</a:t>
            </a:r>
            <a:r>
              <a:rPr lang="en-US" altLang="ko-KR" sz="2800" dirty="0"/>
              <a:t> than Chinese men.</a:t>
            </a:r>
          </a:p>
          <a:p>
            <a:r>
              <a:rPr lang="en-US" altLang="ko-KR" sz="2800" dirty="0"/>
              <a:t>Japanese women are </a:t>
            </a:r>
            <a:r>
              <a:rPr lang="en-US" altLang="ko-KR" sz="2800" i="1" dirty="0"/>
              <a:t>_____</a:t>
            </a:r>
            <a:r>
              <a:rPr lang="en-US" altLang="ko-KR" sz="2800" dirty="0"/>
              <a:t> than Korean women.</a:t>
            </a:r>
            <a:endParaRPr lang="ko-KR" altLang="en-US" sz="2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Height = </a:t>
            </a:r>
            <a:r>
              <a:rPr lang="ko-KR" altLang="en-US" dirty="0"/>
              <a:t>키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42" y="2636912"/>
            <a:ext cx="5715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4050" y="5805264"/>
            <a:ext cx="498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*If more than 1 person, use “are” instead of “is”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624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2" descr="http://images.kpopstarz.com/data/images/full/444731/taeyeon-releases-music-video-and-solo-album-for-i-achieves-an-all-kill.png?w=60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594305" y="1600200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19111" y="4668774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457200" y="1412777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6387" y="5131259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481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2" descr="https://s-media-cache-ak0.pinimg.com/originals/2f/1d/90/2f1d908702970a92d6c40355dd338e3d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499313" y="1308494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8500" y="5026976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994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2" descr="https://s-media-cache-ak0.pinimg.com/736x/93/54/82/9354820e79bf70a374dfbcf71cd318f7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936947" y="1553970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1434" y="531102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4553381" y="1553970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72568" y="5272452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4769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2" descr="http://us.images.detik.com/content/2015/02/04/1180/iu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5509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0138" y="53126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4005888" y="1585509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5075" y="5303991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5725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Content Placeholder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58932"/>
            <a:ext cx="2808312" cy="3634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593109" y="1458932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2296" y="5177414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784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791781" y="1515473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0968" y="5233955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8761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/>
          <a:stretch/>
        </p:blipFill>
        <p:spPr bwMode="auto">
          <a:xfrm>
            <a:off x="308809" y="1600200"/>
            <a:ext cx="3975159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8969" y="44445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4684226" y="1600200"/>
            <a:ext cx="3683601" cy="321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20072" y="5003871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8575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990316" y="1456345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09503" y="5174827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4449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fourteen: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63" y="1576610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4063" y="5152862"/>
            <a:ext cx="1848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err="1"/>
              <a:t>Apink’s</a:t>
            </a:r>
            <a:r>
              <a:rPr lang="en-US" altLang="ko-KR" sz="2000" dirty="0"/>
              <a:t> </a:t>
            </a:r>
            <a:r>
              <a:rPr lang="en-US" altLang="ko-KR" sz="2000" dirty="0" err="1"/>
              <a:t>Naeun</a:t>
            </a:r>
            <a:endParaRPr lang="ko-KR" altLang="en-US" sz="2000" dirty="0"/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4248849" y="1495983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68036" y="5214465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9596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55298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 descr="http://41.media.tumblr.com/b709ff33f79248e392c31b60a02dc02a/tumblr_nt9n9727ci1tub6hqo1_128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4572000" y="1600200"/>
            <a:ext cx="3968547" cy="34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91187" y="5318682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Nine Muses’ </a:t>
            </a:r>
            <a:r>
              <a:rPr lang="en-US" dirty="0" err="1"/>
              <a:t>Kyungri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How tall are you?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“How tall are you?”</a:t>
            </a:r>
          </a:p>
          <a:p>
            <a:r>
              <a:rPr lang="en-US" altLang="ko-KR" sz="2400" dirty="0"/>
              <a:t>“I am ___ </a:t>
            </a:r>
            <a:r>
              <a:rPr lang="en-US" altLang="ko-KR" sz="2400" dirty="0" err="1"/>
              <a:t>c.m</a:t>
            </a:r>
            <a:r>
              <a:rPr lang="en-US" altLang="ko-KR" sz="2400" dirty="0"/>
              <a:t>.”</a:t>
            </a:r>
          </a:p>
          <a:p>
            <a:pPr marL="0" indent="0">
              <a:buNone/>
            </a:pPr>
            <a:endParaRPr lang="en-US" altLang="ko-KR" sz="2400" dirty="0"/>
          </a:p>
          <a:p>
            <a:r>
              <a:rPr lang="en-US" altLang="ko-KR" sz="2400" dirty="0"/>
              <a:t>Treasure Hunt!</a:t>
            </a:r>
          </a:p>
          <a:p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ONE person </a:t>
            </a:r>
            <a:r>
              <a:rPr lang="en-US" altLang="ko-K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shorter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 you.</a:t>
            </a:r>
          </a:p>
          <a:p>
            <a:r>
              <a:rPr lang="en-US" altLang="ko-KR" sz="2400" dirty="0"/>
              <a:t>“I am taller than (Name).” OR</a:t>
            </a:r>
          </a:p>
          <a:p>
            <a:pPr marL="0" indent="0">
              <a:buNone/>
            </a:pPr>
            <a:r>
              <a:rPr lang="en-US" altLang="ko-KR" sz="2400" dirty="0"/>
              <a:t>“(Name) is shorter than me.”</a:t>
            </a:r>
          </a:p>
          <a:p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ONE person </a:t>
            </a:r>
            <a:r>
              <a:rPr lang="en-US" altLang="ko-K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taller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than you.</a:t>
            </a:r>
          </a:p>
          <a:p>
            <a:r>
              <a:rPr lang="en-US" altLang="ko-KR" sz="2400" dirty="0"/>
              <a:t>“I am shorter than (Name).” OR</a:t>
            </a:r>
          </a:p>
          <a:p>
            <a:pPr marL="0" indent="0">
              <a:buNone/>
            </a:pPr>
            <a:r>
              <a:rPr lang="en-US" altLang="ko-KR" sz="2400" dirty="0"/>
              <a:t>“(Name) is taller than me.”</a:t>
            </a:r>
          </a:p>
          <a:p>
            <a:endParaRPr lang="ko-KR" alt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470" y="1268761"/>
            <a:ext cx="317462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 descr="http://36.media.tumblr.com/2820bc618f57cffd21884c6ea7f049a2/tumblr_nizyabE7dX1u0xqzko1_r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5196884" y="1412776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56924" y="5368475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AOA’s </a:t>
            </a:r>
            <a:r>
              <a:rPr lang="en-US" sz="2000" dirty="0" err="1"/>
              <a:t>Seolhyun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964179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 descr="http://media.hotbirthdays.com/upload/2015/05/30/hyun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51" y="1599671"/>
            <a:ext cx="2744570" cy="35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46937" y="5287591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Hyuna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45246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1626648"/>
            <a:ext cx="3948683" cy="246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8778" y="4539737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68485850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 descr="http://40.media.tumblr.com/9b485b2b20805f45dc8866af4f85d4b2/tumblr_nnmqwip5yN1u5s50no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85" y="1598691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70817" y="5342884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188092762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4572000" y="160020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69388" y="476005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3563281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 descr="http://images.kpopstarz.com/data/images/full/444731/taeyeon-releases-music-video-and-solo-album-for-i-achieves-an-all-kill.png?w=600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594305" y="1600200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19111" y="4668774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157527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 descr="https://s-media-cache-ak0.pinimg.com/originals/2f/1d/90/2f1d908702970a92d6c40355dd338e3d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</p:spTree>
    <p:extLst>
      <p:ext uri="{BB962C8B-B14F-4D97-AF65-F5344CB8AC3E}">
        <p14:creationId xmlns:p14="http://schemas.microsoft.com/office/powerpoint/2010/main" val="176857428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 descr="https://s-media-cache-ak0.pinimg.com/736x/93/54/82/9354820e79bf70a374dfbcf71cd318f7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4859549" y="1484784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44036" y="5241841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5597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 descr="http://us.images.detik.com/content/2015/02/04/1180/iu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00200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20618" y="5327342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</p:spTree>
    <p:extLst>
      <p:ext uri="{BB962C8B-B14F-4D97-AF65-F5344CB8AC3E}">
        <p14:creationId xmlns:p14="http://schemas.microsoft.com/office/powerpoint/2010/main" val="287781046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Content Placeholder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500" y="1600200"/>
            <a:ext cx="2808312" cy="3634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0572" y="5450245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</p:spTree>
    <p:extLst>
      <p:ext uri="{BB962C8B-B14F-4D97-AF65-F5344CB8AC3E}">
        <p14:creationId xmlns:p14="http://schemas.microsoft.com/office/powerpoint/2010/main" val="154767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574442" y="1180678"/>
            <a:ext cx="8291264" cy="4857403"/>
          </a:xfrm>
        </p:spPr>
        <p:txBody>
          <a:bodyPr numCol="2"/>
          <a:lstStyle/>
          <a:p>
            <a:r>
              <a:rPr lang="en-US" altLang="ko-KR" sz="2800" dirty="0"/>
              <a:t>Ugly </a:t>
            </a:r>
            <a:r>
              <a:rPr lang="en-US" altLang="ko-KR" sz="2800" dirty="0">
                <a:sym typeface="Wingdings" panose="05000000000000000000" pitchFamily="2" charset="2"/>
              </a:rPr>
              <a:t>+ 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 </a:t>
            </a:r>
          </a:p>
          <a:p>
            <a:r>
              <a:rPr lang="en-US" altLang="ko-KR" sz="2800" dirty="0">
                <a:sym typeface="Wingdings" panose="05000000000000000000" pitchFamily="2" charset="2"/>
              </a:rPr>
              <a:t>Pretty + 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  </a:t>
            </a:r>
          </a:p>
          <a:p>
            <a:r>
              <a:rPr lang="en-US" altLang="ko-KR" sz="2800" dirty="0">
                <a:sym typeface="Wingdings" panose="05000000000000000000" pitchFamily="2" charset="2"/>
              </a:rPr>
              <a:t>Smart + 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</a:t>
            </a:r>
          </a:p>
          <a:p>
            <a:r>
              <a:rPr lang="en-US" altLang="ko-KR" sz="2800" dirty="0">
                <a:sym typeface="Wingdings" panose="05000000000000000000" pitchFamily="2" charset="2"/>
              </a:rPr>
              <a:t>Dumb + 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  </a:t>
            </a:r>
          </a:p>
          <a:p>
            <a:r>
              <a:rPr lang="en-US" altLang="ko-KR" sz="2800" dirty="0">
                <a:sym typeface="Wingdings" panose="05000000000000000000" pitchFamily="2" charset="2"/>
              </a:rPr>
              <a:t>Rich + 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  </a:t>
            </a:r>
          </a:p>
          <a:p>
            <a:r>
              <a:rPr lang="en-US" altLang="ko-KR" sz="2800" dirty="0">
                <a:sym typeface="Wingdings" panose="05000000000000000000" pitchFamily="2" charset="2"/>
              </a:rPr>
              <a:t>Strong + 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 </a:t>
            </a:r>
          </a:p>
          <a:p>
            <a:r>
              <a:rPr lang="en-US" altLang="ko-KR" sz="2800" dirty="0">
                <a:sym typeface="Wingdings" panose="05000000000000000000" pitchFamily="2" charset="2"/>
              </a:rPr>
              <a:t>Weak + 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</a:t>
            </a:r>
          </a:p>
          <a:p>
            <a:r>
              <a:rPr lang="en-US" altLang="ko-KR" sz="2800" dirty="0">
                <a:sym typeface="Wingdings" panose="05000000000000000000" pitchFamily="2" charset="2"/>
              </a:rPr>
              <a:t>Happy + 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</a:t>
            </a:r>
          </a:p>
          <a:p>
            <a:r>
              <a:rPr lang="en-US" altLang="ko-KR" sz="2800" dirty="0">
                <a:sym typeface="Wingdings" panose="05000000000000000000" pitchFamily="2" charset="2"/>
              </a:rPr>
              <a:t>Funny + 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 </a:t>
            </a:r>
          </a:p>
          <a:p>
            <a:r>
              <a:rPr lang="en-US" altLang="ko-KR" sz="2800" dirty="0">
                <a:sym typeface="Wingdings" panose="05000000000000000000" pitchFamily="2" charset="2"/>
              </a:rPr>
              <a:t>Friendly +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 </a:t>
            </a:r>
          </a:p>
          <a:p>
            <a:r>
              <a:rPr lang="en-US" altLang="ko-KR" sz="2800" dirty="0">
                <a:sym typeface="Wingdings" panose="05000000000000000000" pitchFamily="2" charset="2"/>
              </a:rPr>
              <a:t>Kind + 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   </a:t>
            </a:r>
          </a:p>
          <a:p>
            <a:r>
              <a:rPr lang="en-US" altLang="ko-KR" sz="2800" dirty="0">
                <a:sym typeface="Wingdings" panose="05000000000000000000" pitchFamily="2" charset="2"/>
              </a:rPr>
              <a:t>Cute + </a:t>
            </a:r>
            <a:r>
              <a:rPr lang="en-US" altLang="ko-KR" sz="2800" dirty="0" err="1">
                <a:sym typeface="Wingdings" panose="05000000000000000000" pitchFamily="2" charset="2"/>
              </a:rPr>
              <a:t>er</a:t>
            </a:r>
            <a:r>
              <a:rPr lang="en-US" altLang="ko-KR" sz="2800" dirty="0">
                <a:sym typeface="Wingdings" panose="05000000000000000000" pitchFamily="2" charset="2"/>
              </a:rPr>
              <a:t></a:t>
            </a:r>
          </a:p>
          <a:p>
            <a:endParaRPr lang="en-US" altLang="ko-KR" sz="2800" dirty="0">
              <a:sym typeface="Wingdings" panose="05000000000000000000" pitchFamily="2" charset="2"/>
            </a:endParaRPr>
          </a:p>
          <a:p>
            <a:endParaRPr lang="en-US" altLang="ko-KR" dirty="0">
              <a:sym typeface="Wingdings" panose="05000000000000000000" pitchFamily="2" charset="2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37144" y="-45815"/>
            <a:ext cx="8554805" cy="939784"/>
          </a:xfrm>
        </p:spPr>
        <p:txBody>
          <a:bodyPr/>
          <a:lstStyle/>
          <a:p>
            <a:r>
              <a:rPr lang="en-US" altLang="ko-KR" dirty="0"/>
              <a:t>+</a:t>
            </a:r>
            <a:r>
              <a:rPr lang="en-US" altLang="ko-KR" dirty="0" err="1"/>
              <a:t>er</a:t>
            </a:r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792" y="4005064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4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201593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 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/>
          <a:stretch/>
        </p:blipFill>
        <p:spPr bwMode="auto">
          <a:xfrm>
            <a:off x="4420383" y="1706908"/>
            <a:ext cx="3975159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0543" y="455122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247797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 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02062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39737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37768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ROUND: Pick one!</a:t>
            </a:r>
          </a:p>
        </p:txBody>
      </p:sp>
      <p:pic>
        <p:nvPicPr>
          <p:cNvPr id="4" name="Picture 2" descr="http://www.plasticsurgeryhits.com/wp-content/uploads/2015/01/Jung-Eunji-Api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628800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566475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Apink’s</a:t>
            </a:r>
            <a:r>
              <a:rPr lang="en-US" sz="2000" dirty="0"/>
              <a:t> </a:t>
            </a:r>
            <a:r>
              <a:rPr lang="en-US" sz="2000" dirty="0" err="1"/>
              <a:t>Eunji</a:t>
            </a:r>
            <a:endParaRPr lang="en-US" sz="2000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16" y="1628800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90816" y="5205052"/>
            <a:ext cx="1848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err="1"/>
              <a:t>Apink’s</a:t>
            </a:r>
            <a:r>
              <a:rPr lang="en-US" altLang="ko-KR" sz="2000" dirty="0"/>
              <a:t> </a:t>
            </a:r>
            <a:r>
              <a:rPr lang="en-US" altLang="ko-KR" sz="2000" dirty="0" err="1"/>
              <a:t>Naeun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17784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59832" y="4843235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Apink’s</a:t>
            </a:r>
            <a:r>
              <a:rPr lang="en-US" sz="3600" b="1" dirty="0"/>
              <a:t> </a:t>
            </a:r>
            <a:r>
              <a:rPr lang="en-US" sz="3600" b="1" dirty="0" err="1"/>
              <a:t>Eunji</a:t>
            </a:r>
            <a:endParaRPr lang="en-US" sz="3600" b="1" dirty="0"/>
          </a:p>
        </p:txBody>
      </p:sp>
      <p:pic>
        <p:nvPicPr>
          <p:cNvPr id="7" name="Picture 2" descr="http://www.plasticsurgeryhits.com/wp-content/uploads/2015/01/Jung-Eunji-Apin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03" y="2080193"/>
            <a:ext cx="3693905" cy="2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2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1.media.tumblr.com/b709ff33f79248e392c31b60a02dc02a/tumblr_nt9n9727ci1tub6hqo1_12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4"/>
          <a:stretch/>
        </p:blipFill>
        <p:spPr bwMode="auto">
          <a:xfrm>
            <a:off x="2758849" y="1716888"/>
            <a:ext cx="3634512" cy="317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73287" y="5023577"/>
            <a:ext cx="4036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Nine Muses’ </a:t>
            </a:r>
            <a:r>
              <a:rPr lang="en-US" sz="2800" b="1" dirty="0" err="1"/>
              <a:t>Kyungri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405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36.media.tumblr.com/2820bc618f57cffd21884c6ea7f049a2/tumblr_nizyabE7dX1u0xqzko1_r1_5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13336"/>
          <a:stretch/>
        </p:blipFill>
        <p:spPr bwMode="auto">
          <a:xfrm>
            <a:off x="3177644" y="1477531"/>
            <a:ext cx="304221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63466" y="5221948"/>
            <a:ext cx="3541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AOA’s </a:t>
            </a:r>
            <a:r>
              <a:rPr lang="en-US" sz="3200" b="1" dirty="0" err="1"/>
              <a:t>Seolhyun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575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media.hotbirthdays.com/upload/2015/05/30/hyun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347" y="1534811"/>
            <a:ext cx="2744570" cy="35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25176" y="5091773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Hyuna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8629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7311" y="4911679"/>
            <a:ext cx="3001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Miss A’s Suzy</a:t>
            </a:r>
          </a:p>
        </p:txBody>
      </p:sp>
      <p:pic>
        <p:nvPicPr>
          <p:cNvPr id="2050" name="Picture 2" descr="http://www.kpopfans.net/wp-content/uploads/2015/07/Miss-A-Suzy-Bean-Pole-SS-2015-800x500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3"/>
            <a:ext cx="4904295" cy="306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0.media.tumblr.com/9b485b2b20805f45dc8866af4f85d4b2/tumblr_nnmqwip5yN1u5s50no1_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101" y="1518340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5025" y="5120408"/>
            <a:ext cx="2483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28269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stronger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001771" cy="286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581128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Big Bang’s </a:t>
            </a:r>
            <a:r>
              <a:rPr lang="en-US" altLang="ko-KR" sz="2400" dirty="0" err="1"/>
              <a:t>Taeyang</a:t>
            </a:r>
            <a:endParaRPr lang="ko-KR" alt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8760"/>
            <a:ext cx="2761269" cy="348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96531" y="4945067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Miss A’s Suzy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1697902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allkpop.com/upload/2015/09/af_org/red-velvet-irene-seulgi-yeri_1443107887_af_or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2888279" y="1716888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74733" y="4768591"/>
            <a:ext cx="3538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38827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kpopstarz.com/data/images/full/444731/taeyeon-releases-music-video-and-solo-album-for-i-achieves-an-all-kill.png?w=60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2683805" y="1933412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63888" y="4786092"/>
            <a:ext cx="2177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Taeyeon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8790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-media-cache-ak0.pinimg.com/originals/2f/1d/90/2f1d908702970a92d6c40355dd338e3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44" y="2007254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6906" y="5035043"/>
            <a:ext cx="1992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G-Dragon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83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-media-cache-ak0.pinimg.com/736x/93/54/82/9354820e79bf70a374dfbcf71cd318f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3103668" y="1668665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19872" y="5284899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Girls Day </a:t>
            </a:r>
            <a:r>
              <a:rPr lang="en-US" sz="2400" b="1" dirty="0" err="1"/>
              <a:t>Hyeri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725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us.images.detik.com/content/2015/02/04/1180/i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84" y="1752501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11779" y="5319951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IU</a:t>
            </a:r>
          </a:p>
        </p:txBody>
      </p:sp>
    </p:spTree>
    <p:extLst>
      <p:ext uri="{BB962C8B-B14F-4D97-AF65-F5344CB8AC3E}">
        <p14:creationId xmlns:p14="http://schemas.microsoft.com/office/powerpoint/2010/main" val="20074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969" y="1644451"/>
            <a:ext cx="2808312" cy="36345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9912" y="5278977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Yoo</a:t>
            </a:r>
            <a:r>
              <a:rPr lang="en-US" sz="2400" b="1" dirty="0"/>
              <a:t> Ah In</a:t>
            </a:r>
          </a:p>
        </p:txBody>
      </p:sp>
    </p:spTree>
    <p:extLst>
      <p:ext uri="{BB962C8B-B14F-4D97-AF65-F5344CB8AC3E}">
        <p14:creationId xmlns:p14="http://schemas.microsoft.com/office/powerpoint/2010/main" val="18143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18" y="1588053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7018" y="5033641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EXID’s </a:t>
            </a:r>
            <a:r>
              <a:rPr lang="en-US" altLang="ko-KR" sz="2400" b="1" dirty="0" err="1"/>
              <a:t>Solji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811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/>
          <a:stretch/>
        </p:blipFill>
        <p:spPr bwMode="auto">
          <a:xfrm>
            <a:off x="2647177" y="1988840"/>
            <a:ext cx="3975159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75041" y="4802809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EXO’s Kai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560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98426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87003" y="5033641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SNSD’s Tiffany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87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4" name="Picture 8" descr="http://www.destinology.co.uk/Images/awards-bta12-wi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74" y="777104"/>
            <a:ext cx="6102138" cy="58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i.imgur.com/nMzmmH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9961"/>
            <a:ext cx="4876815" cy="23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40.media.tumblr.com/e370c90ff53ae686694e4466a5595d56/tumblr_inline_nx503fGDkN1rhwv1v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" y="3461714"/>
            <a:ext cx="1802759" cy="18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freedesignfile.com/upload/2012/10/Award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6" y="1207082"/>
            <a:ext cx="1596144" cy="1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16888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94486" y="5110256"/>
            <a:ext cx="2879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err="1"/>
              <a:t>Apink’s</a:t>
            </a:r>
            <a:r>
              <a:rPr lang="en-US" altLang="ko-KR" sz="2800" b="1" dirty="0"/>
              <a:t> </a:t>
            </a:r>
            <a:r>
              <a:rPr lang="en-US" altLang="ko-KR" sz="2800" b="1" dirty="0" err="1"/>
              <a:t>Naeun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793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prettier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001771" cy="286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581128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Big Bang’s </a:t>
            </a:r>
            <a:r>
              <a:rPr lang="en-US" altLang="ko-KR" sz="2400" dirty="0" err="1"/>
              <a:t>Taeyang</a:t>
            </a:r>
            <a:endParaRPr lang="ko-KR" alt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8760"/>
            <a:ext cx="2761269" cy="348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96531" y="4945067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Miss A’s Suzy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81035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prettier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52726" y="4797152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Hani</a:t>
            </a:r>
            <a:endParaRPr lang="ko-KR" alt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6"/>
          <a:stretch/>
        </p:blipFill>
        <p:spPr bwMode="auto">
          <a:xfrm>
            <a:off x="5220072" y="1412776"/>
            <a:ext cx="3176063" cy="34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488948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/>
              <a:t>Taeyeon</a:t>
            </a:r>
            <a:endParaRPr lang="ko-KR" altLang="en-US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-290" r="28324" b="14121"/>
          <a:stretch/>
        </p:blipFill>
        <p:spPr bwMode="auto">
          <a:xfrm>
            <a:off x="611560" y="1412776"/>
            <a:ext cx="407378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920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funnier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52726" y="4797152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Hani</a:t>
            </a:r>
            <a:endParaRPr lang="ko-KR" alt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6"/>
          <a:stretch/>
        </p:blipFill>
        <p:spPr bwMode="auto">
          <a:xfrm>
            <a:off x="5220072" y="1412776"/>
            <a:ext cx="3176063" cy="34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488948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/>
              <a:t>Taeyeon</a:t>
            </a:r>
            <a:endParaRPr lang="ko-KR" altLang="en-US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-290" r="28324" b="14121"/>
          <a:stretch/>
        </p:blipFill>
        <p:spPr bwMode="auto">
          <a:xfrm>
            <a:off x="611560" y="1412776"/>
            <a:ext cx="407378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51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“X is _____ than</a:t>
            </a:r>
            <a:r>
              <a:rPr lang="en-US" altLang="ko-K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/>
              <a:t>Y.”</a:t>
            </a:r>
          </a:p>
          <a:p>
            <a:r>
              <a:rPr lang="en-US" altLang="ko-KR" dirty="0"/>
              <a:t>Add </a:t>
            </a:r>
            <a:r>
              <a:rPr lang="en-US" altLang="ko-KR" sz="3600" dirty="0">
                <a:solidFill>
                  <a:srgbClr val="FF0000"/>
                </a:solidFill>
              </a:rPr>
              <a:t>+</a:t>
            </a:r>
            <a:r>
              <a:rPr lang="en-US" altLang="ko-KR" sz="3600" dirty="0" err="1">
                <a:solidFill>
                  <a:srgbClr val="FF0000"/>
                </a:solidFill>
              </a:rPr>
              <a:t>er</a:t>
            </a:r>
            <a:r>
              <a:rPr lang="en-US" altLang="ko-KR" sz="3600" dirty="0">
                <a:solidFill>
                  <a:srgbClr val="FF0000"/>
                </a:solidFill>
              </a:rPr>
              <a:t> </a:t>
            </a:r>
            <a:r>
              <a:rPr lang="en-US" altLang="ko-KR" dirty="0"/>
              <a:t>to the word when comparing</a:t>
            </a:r>
          </a:p>
          <a:p>
            <a:r>
              <a:rPr lang="en-US" altLang="ko-KR" dirty="0"/>
              <a:t>“X is _____</a:t>
            </a:r>
            <a:r>
              <a:rPr lang="en-US" altLang="ko-KR" dirty="0" err="1"/>
              <a:t>er</a:t>
            </a:r>
            <a:r>
              <a:rPr lang="en-US" altLang="ko-KR" dirty="0"/>
              <a:t> than Y.”</a:t>
            </a:r>
          </a:p>
          <a:p>
            <a:r>
              <a:rPr lang="en-US" altLang="ko-KR" i="1" dirty="0"/>
              <a:t>Example:</a:t>
            </a:r>
            <a:r>
              <a:rPr lang="en-US" altLang="ko-KR" dirty="0"/>
              <a:t> Candy teacher is </a:t>
            </a:r>
            <a:r>
              <a:rPr lang="en-US" altLang="ko-KR" b="1" dirty="0"/>
              <a:t>old</a:t>
            </a:r>
            <a:r>
              <a:rPr lang="en-US" altLang="ko-KR" b="1" dirty="0">
                <a:solidFill>
                  <a:srgbClr val="FF0000"/>
                </a:solidFill>
              </a:rPr>
              <a:t>er</a:t>
            </a:r>
            <a:r>
              <a:rPr lang="en-US" altLang="ko-KR" dirty="0"/>
              <a:t> than Min Suh.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How do we compare?</a:t>
            </a:r>
            <a:endParaRPr lang="ko-KR" altLang="en-US" dirty="0"/>
          </a:p>
        </p:txBody>
      </p:sp>
      <p:sp>
        <p:nvSpPr>
          <p:cNvPr id="4" name="타원 3"/>
          <p:cNvSpPr/>
          <p:nvPr/>
        </p:nvSpPr>
        <p:spPr>
          <a:xfrm>
            <a:off x="3131840" y="1556792"/>
            <a:ext cx="108012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3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smarter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/>
          <a:stretch/>
        </p:blipFill>
        <p:spPr bwMode="auto">
          <a:xfrm>
            <a:off x="971600" y="1724614"/>
            <a:ext cx="3103279" cy="270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74" y="1601233"/>
            <a:ext cx="21907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4753361"/>
            <a:ext cx="25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President Obama</a:t>
            </a:r>
            <a:endParaRPr lang="ko-KR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4869160"/>
            <a:ext cx="3619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President Park </a:t>
            </a:r>
            <a:r>
              <a:rPr lang="en-US" altLang="ko-KR" sz="2400" dirty="0" err="1"/>
              <a:t>Guen</a:t>
            </a:r>
            <a:r>
              <a:rPr lang="en-US" altLang="ko-KR" sz="2400" dirty="0"/>
              <a:t> </a:t>
            </a:r>
            <a:r>
              <a:rPr lang="en-US" altLang="ko-KR" sz="2400" dirty="0" err="1"/>
              <a:t>Hye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3440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Bill Gates– 79 billion USD</a:t>
            </a:r>
            <a:endParaRPr lang="ko-KR" altLang="en-US" dirty="0"/>
          </a:p>
        </p:txBody>
      </p:sp>
      <p:pic>
        <p:nvPicPr>
          <p:cNvPr id="6146" name="Picture 2" descr="http://ecell.in/blog/wp-content/uploads/2014/10/489027-10b3c8a6-6e83-11e3-a184-cfa98bc96c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5301208"/>
            <a:ext cx="457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/>
              <a:t>Bill Gates is richer than me.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9569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Dwayne “The Rock” Johnson</a:t>
            </a:r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44" y="1412775"/>
            <a:ext cx="3312368" cy="419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2750" y="5603368"/>
            <a:ext cx="4929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/>
              <a:t>The Rock is stronger than me.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4447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 am good at soccer.</a:t>
            </a:r>
          </a:p>
          <a:p>
            <a:r>
              <a:rPr lang="en-US" altLang="ko-KR" dirty="0"/>
              <a:t>I am ___________ than (______).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Good </a:t>
            </a:r>
            <a:r>
              <a:rPr lang="en-US" altLang="ko-KR" dirty="0">
                <a:sym typeface="Wingdings" panose="05000000000000000000" pitchFamily="2" charset="2"/>
              </a:rPr>
              <a:t> ?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140968"/>
            <a:ext cx="27527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72335"/>
            <a:ext cx="3127425" cy="216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41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r>
              <a:rPr lang="en-US" altLang="ko-KR" dirty="0"/>
              <a:t>If we want to talk about an </a:t>
            </a:r>
            <a:r>
              <a:rPr lang="en-US" altLang="ko-KR" u="sng" dirty="0"/>
              <a:t>activity</a:t>
            </a:r>
            <a:r>
              <a:rPr lang="en-US" altLang="ko-KR" dirty="0"/>
              <a:t>, use “better.”</a:t>
            </a:r>
          </a:p>
          <a:p>
            <a:r>
              <a:rPr lang="en-US" altLang="ko-KR" i="1" dirty="0"/>
              <a:t>I am better at English than </a:t>
            </a:r>
            <a:r>
              <a:rPr lang="en-US" altLang="ko-KR" i="1" u="sng" dirty="0"/>
              <a:t>(______).</a:t>
            </a:r>
          </a:p>
          <a:p>
            <a:r>
              <a:rPr lang="en-US" altLang="ko-KR" dirty="0"/>
              <a:t>I am better at _____ than </a:t>
            </a:r>
            <a:r>
              <a:rPr lang="en-US" altLang="ko-KR" u="sng" dirty="0"/>
              <a:t>(_______).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5472608" cy="939784"/>
          </a:xfrm>
        </p:spPr>
        <p:txBody>
          <a:bodyPr/>
          <a:lstStyle/>
          <a:p>
            <a:pPr algn="l"/>
            <a:r>
              <a:rPr lang="en-US" altLang="ko-KR" dirty="0"/>
              <a:t>“better”</a:t>
            </a:r>
            <a:endParaRPr lang="ko-KR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9191"/>
            <a:ext cx="2160240" cy="143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3779912" y="3933056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35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b="1" dirty="0"/>
              <a:t>What is your talent?</a:t>
            </a:r>
          </a:p>
          <a:p>
            <a:r>
              <a:rPr lang="en-US" altLang="ko-KR" dirty="0"/>
              <a:t>Soccer</a:t>
            </a:r>
          </a:p>
          <a:p>
            <a:r>
              <a:rPr lang="en-US" altLang="ko-KR" dirty="0"/>
              <a:t>Basketball</a:t>
            </a:r>
          </a:p>
          <a:p>
            <a:r>
              <a:rPr lang="en-US" altLang="ko-KR" dirty="0"/>
              <a:t>Computer games</a:t>
            </a:r>
          </a:p>
          <a:p>
            <a:r>
              <a:rPr lang="en-US" altLang="ko-KR" dirty="0"/>
              <a:t>Speaking Korean</a:t>
            </a:r>
          </a:p>
          <a:p>
            <a:r>
              <a:rPr lang="en-US" altLang="ko-KR" dirty="0"/>
              <a:t>Piano</a:t>
            </a:r>
          </a:p>
          <a:p>
            <a:r>
              <a:rPr lang="en-US" altLang="ko-KR" dirty="0"/>
              <a:t>Dancing </a:t>
            </a:r>
          </a:p>
          <a:p>
            <a:r>
              <a:rPr lang="en-US" altLang="ko-KR" dirty="0"/>
              <a:t>Drumming</a:t>
            </a:r>
          </a:p>
          <a:p>
            <a:endParaRPr lang="en-US" altLang="ko-K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3475" y="285728"/>
            <a:ext cx="8554805" cy="119905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I am better at ____ than Candy teacher!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966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better at singing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52726" y="4797152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Hani</a:t>
            </a:r>
            <a:endParaRPr lang="ko-KR" alt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6"/>
          <a:stretch/>
        </p:blipFill>
        <p:spPr bwMode="auto">
          <a:xfrm>
            <a:off x="5220072" y="1412776"/>
            <a:ext cx="3176063" cy="34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488948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/>
              <a:t>Taeyeon</a:t>
            </a:r>
            <a:endParaRPr lang="ko-KR" altLang="en-US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-290" r="28324" b="14121"/>
          <a:stretch/>
        </p:blipFill>
        <p:spPr bwMode="auto">
          <a:xfrm>
            <a:off x="611560" y="1412776"/>
            <a:ext cx="407378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585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better at dancing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52726" y="4797152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Hani</a:t>
            </a:r>
            <a:endParaRPr lang="ko-KR" alt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6"/>
          <a:stretch/>
        </p:blipFill>
        <p:spPr bwMode="auto">
          <a:xfrm>
            <a:off x="5220072" y="1412776"/>
            <a:ext cx="3176063" cy="34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488948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/>
              <a:t>Taeyeon</a:t>
            </a:r>
            <a:endParaRPr lang="ko-KR" altLang="en-US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-290" r="28324" b="14121"/>
          <a:stretch/>
        </p:blipFill>
        <p:spPr bwMode="auto">
          <a:xfrm>
            <a:off x="611560" y="1412776"/>
            <a:ext cx="407378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51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better at soccer?</a:t>
            </a:r>
            <a:endParaRPr lang="ko-KR" altLang="en-US" dirty="0"/>
          </a:p>
        </p:txBody>
      </p:sp>
      <p:pic>
        <p:nvPicPr>
          <p:cNvPr id="3074" name="Picture 2" descr="http://i1.mirror.co.uk/incoming/article6129031.ece/ALTERNATES/s1227b/Manchester-City-vs-Real-Madr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6" y="1772816"/>
            <a:ext cx="3531086" cy="235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4365104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Cristiano Ronaldo</a:t>
            </a:r>
            <a:endParaRPr lang="ko-KR" alt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557191" cy="24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4403259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Lionel Messi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91327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better at soccer?</a:t>
            </a:r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025922"/>
            <a:ext cx="3600400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869160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Park Ji Sung</a:t>
            </a:r>
            <a:endParaRPr lang="ko-KR" altLang="en-US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4"/>
          <a:stretch/>
        </p:blipFill>
        <p:spPr bwMode="auto">
          <a:xfrm>
            <a:off x="4499992" y="2063108"/>
            <a:ext cx="4060771" cy="224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8024" y="4638327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/>
              <a:t>Ryu</a:t>
            </a:r>
            <a:r>
              <a:rPr lang="en-US" altLang="ko-KR" sz="2400" dirty="0"/>
              <a:t> Hyun </a:t>
            </a:r>
            <a:r>
              <a:rPr lang="en-US" altLang="ko-KR" sz="2400" dirty="0" err="1"/>
              <a:t>Jin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1061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67544" y="1564728"/>
            <a:ext cx="8229600" cy="4525963"/>
          </a:xfrm>
        </p:spPr>
        <p:txBody>
          <a:bodyPr/>
          <a:lstStyle/>
          <a:p>
            <a:r>
              <a:rPr lang="en-US" altLang="ko-KR" dirty="0"/>
              <a:t>Old + </a:t>
            </a:r>
            <a:r>
              <a:rPr lang="en-US" altLang="ko-KR" dirty="0" err="1">
                <a:solidFill>
                  <a:srgbClr val="FF0000"/>
                </a:solidFill>
              </a:rPr>
              <a:t>er</a:t>
            </a:r>
            <a:r>
              <a:rPr lang="en-US" altLang="ko-KR" dirty="0"/>
              <a:t> = old</a:t>
            </a:r>
            <a:r>
              <a:rPr lang="en-US" altLang="ko-KR" dirty="0">
                <a:solidFill>
                  <a:srgbClr val="FF0000"/>
                </a:solidFill>
              </a:rPr>
              <a:t>er</a:t>
            </a:r>
          </a:p>
          <a:p>
            <a:r>
              <a:rPr lang="en-US" altLang="ko-KR" dirty="0"/>
              <a:t>Young + </a:t>
            </a:r>
            <a:r>
              <a:rPr lang="en-US" altLang="ko-KR" dirty="0" err="1">
                <a:solidFill>
                  <a:srgbClr val="FF0000"/>
                </a:solidFill>
              </a:rPr>
              <a:t>er</a:t>
            </a:r>
            <a:r>
              <a:rPr lang="en-US" altLang="ko-KR" dirty="0"/>
              <a:t> = young</a:t>
            </a:r>
            <a:r>
              <a:rPr lang="en-US" altLang="ko-KR" dirty="0">
                <a:solidFill>
                  <a:srgbClr val="FF0000"/>
                </a:solidFill>
              </a:rPr>
              <a:t>er</a:t>
            </a:r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Age = </a:t>
            </a:r>
            <a:r>
              <a:rPr lang="ko-KR" altLang="en-US" dirty="0"/>
              <a:t>나이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96952"/>
            <a:ext cx="3453328" cy="194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5157192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Name: Adele</a:t>
            </a:r>
          </a:p>
          <a:p>
            <a:r>
              <a:rPr lang="en-US" altLang="ko-KR" dirty="0"/>
              <a:t>Birthday: May 5, 1988</a:t>
            </a:r>
            <a:endParaRPr lang="ko-KR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77" y="2347530"/>
            <a:ext cx="2365001" cy="260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5157192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Name: Joy</a:t>
            </a:r>
          </a:p>
          <a:p>
            <a:r>
              <a:rPr lang="en-US" altLang="ko-KR" dirty="0"/>
              <a:t>Birthday: September 3, 1996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9927" y="5874436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/>
              <a:t>Adele is older than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Joy</a:t>
            </a:r>
            <a:r>
              <a:rPr lang="en-US" altLang="ko-KR" i="1" dirty="0"/>
              <a:t>.</a:t>
            </a:r>
            <a:endParaRPr lang="ko-KR" alt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503477" y="6024647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/>
              <a:t>Joy is younger than Adele.</a:t>
            </a:r>
            <a:endParaRPr lang="ko-KR" alt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260647"/>
            <a:ext cx="1158245" cy="136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65" y="265463"/>
            <a:ext cx="1367036" cy="136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97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better at baseball?</a:t>
            </a:r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653041"/>
            <a:ext cx="3600400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4496279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Park Ji Sung</a:t>
            </a:r>
            <a:endParaRPr lang="ko-KR" altLang="en-US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4"/>
          <a:stretch/>
        </p:blipFill>
        <p:spPr bwMode="auto">
          <a:xfrm>
            <a:off x="4572000" y="1690227"/>
            <a:ext cx="4060771" cy="224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60032" y="4265446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/>
              <a:t>Ryu</a:t>
            </a:r>
            <a:r>
              <a:rPr lang="en-US" altLang="ko-KR" sz="2400" dirty="0"/>
              <a:t> Hyun </a:t>
            </a:r>
            <a:r>
              <a:rPr lang="en-US" altLang="ko-KR" sz="2400" dirty="0" err="1"/>
              <a:t>Jin</a:t>
            </a:r>
            <a:endParaRPr lang="ko-KR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8463" y="5205523"/>
            <a:ext cx="903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Park Ji Sung is </a:t>
            </a:r>
            <a:r>
              <a:rPr lang="en-US" altLang="ko-KR" sz="2000" b="1" dirty="0"/>
              <a:t>better at soccer, </a:t>
            </a:r>
            <a:r>
              <a:rPr lang="en-US" altLang="ko-KR" sz="2800" b="1" u="sng" dirty="0">
                <a:solidFill>
                  <a:srgbClr val="FF0000"/>
                </a:solidFill>
              </a:rPr>
              <a:t>but</a:t>
            </a:r>
            <a:r>
              <a:rPr lang="en-US" altLang="ko-KR" sz="2000" b="1" dirty="0"/>
              <a:t> </a:t>
            </a:r>
            <a:r>
              <a:rPr lang="en-US" altLang="ko-KR" sz="2000" dirty="0" err="1"/>
              <a:t>Ryu</a:t>
            </a:r>
            <a:r>
              <a:rPr lang="en-US" altLang="ko-KR" sz="2000" dirty="0"/>
              <a:t> Hyun </a:t>
            </a:r>
            <a:r>
              <a:rPr lang="en-US" altLang="ko-KR" sz="2000" dirty="0" err="1"/>
              <a:t>Jin</a:t>
            </a:r>
            <a:r>
              <a:rPr lang="en-US" altLang="ko-KR" sz="2000" dirty="0"/>
              <a:t> is </a:t>
            </a:r>
            <a:r>
              <a:rPr lang="en-US" altLang="ko-KR" sz="2000" b="1" dirty="0"/>
              <a:t>better at baseball.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3568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better looking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/>
          <a:stretch/>
        </p:blipFill>
        <p:spPr bwMode="auto">
          <a:xfrm>
            <a:off x="4355976" y="2422059"/>
            <a:ext cx="4184414" cy="294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8740" y="5624366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SNSD’s </a:t>
            </a:r>
            <a:r>
              <a:rPr lang="en-US" altLang="ko-KR" sz="2000" dirty="0" err="1"/>
              <a:t>Yoona</a:t>
            </a:r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5624366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err="1"/>
              <a:t>Apink’s</a:t>
            </a:r>
            <a:r>
              <a:rPr lang="en-US" altLang="ko-KR" sz="2000" dirty="0"/>
              <a:t> </a:t>
            </a:r>
            <a:r>
              <a:rPr lang="en-US" altLang="ko-KR" sz="2000" dirty="0" err="1"/>
              <a:t>Eunji</a:t>
            </a:r>
            <a:endParaRPr lang="ko-KR" altLang="en-US" sz="2000" dirty="0"/>
          </a:p>
        </p:txBody>
      </p:sp>
      <p:pic>
        <p:nvPicPr>
          <p:cNvPr id="7173" name="Picture 5" descr="https://kpopgirlsinindia.files.wordpress.com/2012/03/425230_411242432224756_268551383160529_1829430_787291965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3"/>
          <a:stretch/>
        </p:blipFill>
        <p:spPr bwMode="auto">
          <a:xfrm>
            <a:off x="683568" y="2524437"/>
            <a:ext cx="270542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1963"/>
            <a:ext cx="1150489" cy="11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us 6"/>
          <p:cNvSpPr/>
          <p:nvPr/>
        </p:nvSpPr>
        <p:spPr>
          <a:xfrm>
            <a:off x="3058193" y="1268760"/>
            <a:ext cx="1038994" cy="9361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187" y="1151340"/>
            <a:ext cx="1934759" cy="12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ent-Up Arrow 16"/>
          <p:cNvSpPr/>
          <p:nvPr/>
        </p:nvSpPr>
        <p:spPr>
          <a:xfrm>
            <a:off x="6280812" y="1110022"/>
            <a:ext cx="1091175" cy="107369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6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</a:t>
            </a:r>
            <a:r>
              <a:rPr lang="en-US" altLang="ko-KR" b="1" dirty="0"/>
              <a:t>better at acting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/>
          <a:stretch/>
        </p:blipFill>
        <p:spPr bwMode="auto">
          <a:xfrm>
            <a:off x="4355976" y="2055929"/>
            <a:ext cx="4184414" cy="294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3071" y="5292216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SNSD’s </a:t>
            </a:r>
            <a:r>
              <a:rPr lang="en-US" altLang="ko-KR" sz="2000" dirty="0" err="1"/>
              <a:t>Yoona</a:t>
            </a:r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5258236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err="1"/>
              <a:t>Apink’s</a:t>
            </a:r>
            <a:r>
              <a:rPr lang="en-US" altLang="ko-KR" sz="2000" dirty="0"/>
              <a:t> </a:t>
            </a:r>
            <a:r>
              <a:rPr lang="en-US" altLang="ko-KR" sz="2000" dirty="0" err="1"/>
              <a:t>Eunji</a:t>
            </a:r>
            <a:endParaRPr lang="ko-KR" altLang="en-US" sz="2000" dirty="0"/>
          </a:p>
        </p:txBody>
      </p:sp>
      <p:pic>
        <p:nvPicPr>
          <p:cNvPr id="7173" name="Picture 5" descr="https://kpopgirlsinindia.files.wordpress.com/2012/03/425230_411242432224756_268551383160529_1829430_787291965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3"/>
          <a:stretch/>
        </p:blipFill>
        <p:spPr bwMode="auto">
          <a:xfrm>
            <a:off x="683568" y="2158307"/>
            <a:ext cx="270542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162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Who is your ideal type?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Rules: Pick a person. </a:t>
            </a:r>
          </a:p>
          <a:p>
            <a:r>
              <a:rPr lang="en-US" altLang="ko-KR" dirty="0"/>
              <a:t>Tell me </a:t>
            </a:r>
            <a:r>
              <a:rPr lang="en-US" altLang="ko-KR" i="1" dirty="0"/>
              <a:t>WHY</a:t>
            </a:r>
            <a:r>
              <a:rPr lang="en-US" altLang="ko-KR" dirty="0"/>
              <a:t> you picked your person.</a:t>
            </a:r>
          </a:p>
          <a:p>
            <a:r>
              <a:rPr lang="en-US" altLang="ko-KR" dirty="0"/>
              <a:t>Example: I picked </a:t>
            </a:r>
            <a:r>
              <a:rPr lang="en-US" altLang="ko-KR" dirty="0" err="1"/>
              <a:t>Eunji</a:t>
            </a:r>
            <a:r>
              <a:rPr lang="en-US" altLang="ko-KR" dirty="0"/>
              <a:t> because </a:t>
            </a:r>
            <a:r>
              <a:rPr lang="en-US" altLang="ko-KR" b="1" dirty="0">
                <a:solidFill>
                  <a:srgbClr val="0070C0"/>
                </a:solidFill>
              </a:rPr>
              <a:t>she is </a:t>
            </a:r>
            <a:r>
              <a:rPr lang="en-US" altLang="ko-KR" b="1" u="sng" dirty="0">
                <a:solidFill>
                  <a:srgbClr val="0070C0"/>
                </a:solidFill>
              </a:rPr>
              <a:t>better at acting</a:t>
            </a:r>
            <a:r>
              <a:rPr lang="en-US" altLang="ko-KR" b="1" dirty="0">
                <a:solidFill>
                  <a:srgbClr val="0070C0"/>
                </a:solidFill>
              </a:rPr>
              <a:t> than </a:t>
            </a:r>
            <a:r>
              <a:rPr lang="en-US" altLang="ko-KR" b="1" dirty="0" err="1">
                <a:solidFill>
                  <a:srgbClr val="0070C0"/>
                </a:solidFill>
              </a:rPr>
              <a:t>Yoona</a:t>
            </a:r>
            <a:r>
              <a:rPr lang="en-US" altLang="ko-KR" b="1" dirty="0">
                <a:solidFill>
                  <a:srgbClr val="0070C0"/>
                </a:solidFill>
              </a:rPr>
              <a:t>.</a:t>
            </a:r>
          </a:p>
          <a:p>
            <a:r>
              <a:rPr lang="en-US" altLang="ko-KR" dirty="0"/>
              <a:t>Whoever wins is our class’s ideal type!</a:t>
            </a:r>
          </a:p>
          <a:p>
            <a:r>
              <a:rPr lang="en-US" altLang="ko-KR" dirty="0"/>
              <a:t>Let’s GO!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07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Round one: Pick one</a:t>
            </a:r>
            <a:endParaRPr lang="ko-KR" altLang="en-US" dirty="0"/>
          </a:p>
        </p:txBody>
      </p:sp>
      <p:pic>
        <p:nvPicPr>
          <p:cNvPr id="1229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2530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4063" y="514949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1229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0627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Round two: Pick one</a:t>
            </a:r>
            <a:endParaRPr lang="ko-KR" altLang="en-US" dirty="0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2530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4063" y="514949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1331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92530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19445" y="5140539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3863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Round two: Pick one!</a:t>
            </a:r>
            <a:endParaRPr lang="ko-KR" altLang="en-US" dirty="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34" y="1628800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69843" y="5176809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6903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Round three: Pick one!</a:t>
            </a:r>
            <a:endParaRPr lang="ko-KR" altLang="en-US" dirty="0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34" y="1628800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9843" y="5176809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4371704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28038" y="460472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1597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Round three: Pick one! </a:t>
            </a:r>
            <a:endParaRPr lang="ko-KR" altLang="en-US" dirty="0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2530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4063" y="514949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1433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4371704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28038" y="460472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1795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Round three: Pick one! </a:t>
            </a:r>
            <a:endParaRPr lang="ko-KR" altLang="en-US" dirty="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04336"/>
            <a:ext cx="4371704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15670" y="456423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0602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Older/ Younger</a:t>
            </a:r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2309242" cy="323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2798915" cy="22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4322549"/>
            <a:ext cx="2670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Taeyeon</a:t>
            </a:r>
            <a:endParaRPr lang="en-US" altLang="ko-KR" dirty="0"/>
          </a:p>
          <a:p>
            <a:r>
              <a:rPr lang="en-US" altLang="ko-KR" dirty="0"/>
              <a:t>Birthday: March 9, 1989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18650" y="4797152"/>
            <a:ext cx="3199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Name: Chen</a:t>
            </a:r>
          </a:p>
          <a:p>
            <a:r>
              <a:rPr lang="en-US" altLang="ko-KR" dirty="0"/>
              <a:t>Birthday: September 21, 1992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4529" y="5628911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/>
              <a:t>Chen is younger than </a:t>
            </a:r>
            <a:r>
              <a:rPr lang="en-US" altLang="ko-KR" i="1" dirty="0" err="1"/>
              <a:t>Taeyeon</a:t>
            </a:r>
            <a:r>
              <a:rPr lang="en-US" altLang="ko-KR" i="1" dirty="0"/>
              <a:t>.</a:t>
            </a:r>
            <a:endParaRPr lang="ko-KR" alt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364088" y="5628911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err="1"/>
              <a:t>Taeyeon</a:t>
            </a:r>
            <a:r>
              <a:rPr lang="en-US" altLang="ko-KR" i="1" dirty="0"/>
              <a:t> is older than Chen.</a:t>
            </a:r>
            <a:endParaRPr lang="ko-KR" altLang="en-US" i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87" y="319605"/>
            <a:ext cx="803518" cy="94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19605"/>
            <a:ext cx="939803" cy="93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38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Round four: Pick one!</a:t>
            </a:r>
            <a:endParaRPr lang="ko-KR" altLang="en-US" dirty="0"/>
          </a:p>
        </p:txBody>
      </p:sp>
      <p:pic>
        <p:nvPicPr>
          <p:cNvPr id="1026" name="Picture 2" descr="http://us.images.detik.com/content/2015/02/04/1180/iu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5509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00138" y="53126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</p:spTree>
    <p:extLst>
      <p:ext uri="{BB962C8B-B14F-4D97-AF65-F5344CB8AC3E}">
        <p14:creationId xmlns:p14="http://schemas.microsoft.com/office/powerpoint/2010/main" val="4193547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Round four: Pick one!</a:t>
            </a:r>
            <a:endParaRPr lang="ko-KR" altLang="en-US" dirty="0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4371704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44445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  <p:pic>
        <p:nvPicPr>
          <p:cNvPr id="6" name="Picture 2" descr="http://us.images.detik.com/content/2015/02/04/1180/iu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45" y="1444151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57015" y="5103596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</p:spTree>
    <p:extLst>
      <p:ext uri="{BB962C8B-B14F-4D97-AF65-F5344CB8AC3E}">
        <p14:creationId xmlns:p14="http://schemas.microsoft.com/office/powerpoint/2010/main" val="3625084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Round four: Pick one!</a:t>
            </a:r>
            <a:endParaRPr lang="ko-KR" altLang="en-US" dirty="0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60" y="1483388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5523" y="5040350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6" name="Picture 2" descr="http://us.images.detik.com/content/2015/02/04/1180/iu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3388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36642" y="5210530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</p:spTree>
    <p:extLst>
      <p:ext uri="{BB962C8B-B14F-4D97-AF65-F5344CB8AC3E}">
        <p14:creationId xmlns:p14="http://schemas.microsoft.com/office/powerpoint/2010/main" val="2189253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Round four: Pick one!</a:t>
            </a:r>
            <a:endParaRPr lang="ko-KR" altLang="en-US" dirty="0"/>
          </a:p>
        </p:txBody>
      </p:sp>
      <p:pic>
        <p:nvPicPr>
          <p:cNvPr id="4" name="Picture 2" descr="http://us.images.detik.com/content/2015/02/04/1180/iu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03" y="1627286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6573" y="5282420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9088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0072" y="1458932"/>
            <a:ext cx="2808312" cy="36345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five: Pick one!</a:t>
            </a:r>
          </a:p>
        </p:txBody>
      </p:sp>
      <p:pic>
        <p:nvPicPr>
          <p:cNvPr id="4" name="Picture 2" descr="http://us.images.detik.com/content/2015/02/04/1180/iu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5509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0138" y="53126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</p:spTree>
    <p:extLst>
      <p:ext uri="{BB962C8B-B14F-4D97-AF65-F5344CB8AC3E}">
        <p14:creationId xmlns:p14="http://schemas.microsoft.com/office/powerpoint/2010/main" val="37106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five: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pic>
        <p:nvPicPr>
          <p:cNvPr id="6" name="Content Placeholder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714" y="1527868"/>
            <a:ext cx="2808312" cy="3634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3786" y="5377913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</p:spTree>
    <p:extLst>
      <p:ext uri="{BB962C8B-B14F-4D97-AF65-F5344CB8AC3E}">
        <p14:creationId xmlns:p14="http://schemas.microsoft.com/office/powerpoint/2010/main" val="3295330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five: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4371704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44445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  <p:pic>
        <p:nvPicPr>
          <p:cNvPr id="6" name="Content Placeholder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1522666"/>
            <a:ext cx="2808312" cy="3634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</p:spTree>
    <p:extLst>
      <p:ext uri="{BB962C8B-B14F-4D97-AF65-F5344CB8AC3E}">
        <p14:creationId xmlns:p14="http://schemas.microsoft.com/office/powerpoint/2010/main" val="3289165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five: Pick one!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6" name="Content Placeholder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776" y="1450658"/>
            <a:ext cx="2808312" cy="3634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2848" y="5300703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</p:spTree>
    <p:extLst>
      <p:ext uri="{BB962C8B-B14F-4D97-AF65-F5344CB8AC3E}">
        <p14:creationId xmlns:p14="http://schemas.microsoft.com/office/powerpoint/2010/main" val="1334769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five: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60" y="1483388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5523" y="5040350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6" name="Content Placeholder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1458932"/>
            <a:ext cx="2808312" cy="3634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</p:spTree>
    <p:extLst>
      <p:ext uri="{BB962C8B-B14F-4D97-AF65-F5344CB8AC3E}">
        <p14:creationId xmlns:p14="http://schemas.microsoft.com/office/powerpoint/2010/main" val="2473188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six: Pick one!</a:t>
            </a:r>
          </a:p>
        </p:txBody>
      </p:sp>
      <p:pic>
        <p:nvPicPr>
          <p:cNvPr id="4" name="Picture 2" descr="http://us.images.detik.com/content/2015/02/04/1180/iu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5509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0138" y="53126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  <p:pic>
        <p:nvPicPr>
          <p:cNvPr id="7170" name="Picture 2" descr="https://s-media-cache-ak0.pinimg.com/736x/93/54/82/9354820e79bf70a374dfbcf71cd318f7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5023617" y="1529317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8104" y="5286374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83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Older/ Younger</a:t>
            </a:r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2309242" cy="323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8650" y="4797152"/>
            <a:ext cx="3199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Name: Chen</a:t>
            </a:r>
          </a:p>
          <a:p>
            <a:r>
              <a:rPr lang="en-US" altLang="ko-KR" dirty="0"/>
              <a:t>Birthday: September 21, 1992</a:t>
            </a:r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321" y="1674064"/>
            <a:ext cx="3962201" cy="29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32040" y="4797152"/>
            <a:ext cx="2911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Name: Candy</a:t>
            </a:r>
          </a:p>
          <a:p>
            <a:r>
              <a:rPr lang="en-US" altLang="ko-KR" dirty="0"/>
              <a:t>Birthday: October 16, 1993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5589240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/>
              <a:t>Chen is older than Candy.</a:t>
            </a:r>
            <a:endParaRPr lang="ko-KR" alt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829447" y="5589240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/>
              <a:t>Candy is younger than Chen.</a:t>
            </a:r>
            <a:endParaRPr lang="ko-KR" altLang="en-US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87" y="319605"/>
            <a:ext cx="803518" cy="94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19605"/>
            <a:ext cx="939803" cy="93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51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six: Pick one!</a:t>
            </a:r>
          </a:p>
        </p:txBody>
      </p:sp>
      <p:pic>
        <p:nvPicPr>
          <p:cNvPr id="4" name="Content Placeholder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58932"/>
            <a:ext cx="2808312" cy="3634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  <p:pic>
        <p:nvPicPr>
          <p:cNvPr id="6" name="Picture 2" descr="https://s-media-cache-ak0.pinimg.com/736x/93/54/82/9354820e79bf70a374dfbcf71cd318f7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1270293" y="1458932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4780" y="5215989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74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six: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pic>
        <p:nvPicPr>
          <p:cNvPr id="6" name="Picture 2" descr="https://s-media-cache-ak0.pinimg.com/736x/93/54/82/9354820e79bf70a374dfbcf71cd318f7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1202654" y="1568863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87141" y="5325920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640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six: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4371704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44445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  <p:pic>
        <p:nvPicPr>
          <p:cNvPr id="6" name="Picture 2" descr="https://s-media-cache-ak0.pinimg.com/736x/93/54/82/9354820e79bf70a374dfbcf71cd318f7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5023617" y="1529317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8104" y="5286374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85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six: Pick one!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6" name="Picture 2" descr="https://s-media-cache-ak0.pinimg.com/736x/93/54/82/9354820e79bf70a374dfbcf71cd318f7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1506564" y="1571094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91051" y="532297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998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six: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60" y="1483388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5523" y="5040350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6" name="Picture 2" descr="https://s-media-cache-ak0.pinimg.com/736x/93/54/82/9354820e79bf70a374dfbcf71cd318f7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4797319" y="1483388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81806" y="5240445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239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seven: Pick one!</a:t>
            </a:r>
          </a:p>
        </p:txBody>
      </p:sp>
      <p:pic>
        <p:nvPicPr>
          <p:cNvPr id="16386" name="Picture 2" descr="https://s-media-cache-ak0.pinimg.com/originals/2f/1d/90/2f1d908702970a92d6c40355dd338e3d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  <p:pic>
        <p:nvPicPr>
          <p:cNvPr id="6" name="Picture 2" descr="https://s-media-cache-ak0.pinimg.com/736x/93/54/82/9354820e79bf70a374dfbcf71cd318f7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936947" y="1553970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21434" y="531102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776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seven: Pick one!</a:t>
            </a:r>
          </a:p>
        </p:txBody>
      </p:sp>
      <p:pic>
        <p:nvPicPr>
          <p:cNvPr id="6" name="Picture 2" descr="http://us.images.detik.com/content/2015/02/04/1180/iu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5509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0138" y="53126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  <p:pic>
        <p:nvPicPr>
          <p:cNvPr id="8" name="Picture 2" descr="https://s-media-cache-ak0.pinimg.com/originals/2f/1d/90/2f1d908702970a92d6c40355dd338e3d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</p:spTree>
    <p:extLst>
      <p:ext uri="{BB962C8B-B14F-4D97-AF65-F5344CB8AC3E}">
        <p14:creationId xmlns:p14="http://schemas.microsoft.com/office/powerpoint/2010/main" val="530734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seven: Pick one!</a:t>
            </a:r>
          </a:p>
        </p:txBody>
      </p:sp>
      <p:pic>
        <p:nvPicPr>
          <p:cNvPr id="6" name="Content Placeholder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58932"/>
            <a:ext cx="2808312" cy="3634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  <p:pic>
        <p:nvPicPr>
          <p:cNvPr id="8" name="Picture 2" descr="https://s-media-cache-ak0.pinimg.com/originals/2f/1d/90/2f1d908702970a92d6c40355dd338e3d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52" y="1564580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52923" y="4720931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</p:spTree>
    <p:extLst>
      <p:ext uri="{BB962C8B-B14F-4D97-AF65-F5344CB8AC3E}">
        <p14:creationId xmlns:p14="http://schemas.microsoft.com/office/powerpoint/2010/main" val="2018379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seven: Pick one!</a:t>
            </a:r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pic>
        <p:nvPicPr>
          <p:cNvPr id="8" name="Picture 2" descr="https://s-media-cache-ak0.pinimg.com/originals/2f/1d/90/2f1d908702970a92d6c40355dd338e3d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8" y="1615307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96939" y="4771658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</p:spTree>
    <p:extLst>
      <p:ext uri="{BB962C8B-B14F-4D97-AF65-F5344CB8AC3E}">
        <p14:creationId xmlns:p14="http://schemas.microsoft.com/office/powerpoint/2010/main" val="1551860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seven: Pick one!</a:t>
            </a:r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/>
          <a:stretch/>
        </p:blipFill>
        <p:spPr bwMode="auto">
          <a:xfrm>
            <a:off x="308809" y="1600200"/>
            <a:ext cx="3975159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8969" y="44445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  <p:pic>
        <p:nvPicPr>
          <p:cNvPr id="8" name="Picture 2" descr="https://s-media-cache-ak0.pinimg.com/originals/2f/1d/90/2f1d908702970a92d6c40355dd338e3d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</p:spTree>
    <p:extLst>
      <p:ext uri="{BB962C8B-B14F-4D97-AF65-F5344CB8AC3E}">
        <p14:creationId xmlns:p14="http://schemas.microsoft.com/office/powerpoint/2010/main" val="2997347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Older/ Younger</a:t>
            </a:r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628800"/>
            <a:ext cx="3962201" cy="29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7310" y="4751888"/>
            <a:ext cx="2911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Name: Candy</a:t>
            </a:r>
          </a:p>
          <a:p>
            <a:r>
              <a:rPr lang="en-US" altLang="ko-KR" dirty="0"/>
              <a:t>Birthday: October 16, 1993</a:t>
            </a:r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94" y="1648097"/>
            <a:ext cx="2833690" cy="295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82294" y="4751888"/>
            <a:ext cx="2539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Name: IU</a:t>
            </a:r>
          </a:p>
          <a:p>
            <a:r>
              <a:rPr lang="en-US" altLang="ko-KR" dirty="0"/>
              <a:t>Birthday: May 16, 1993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5660" y="5517232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/>
              <a:t>IU is older than Candy.</a:t>
            </a:r>
            <a:endParaRPr lang="ko-KR" alt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622492" y="5517232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/>
              <a:t>IU and Candy are the </a:t>
            </a:r>
            <a:r>
              <a:rPr lang="en-US" altLang="ko-KR" b="1" i="1" dirty="0"/>
              <a:t>same</a:t>
            </a:r>
            <a:r>
              <a:rPr lang="en-US" altLang="ko-KR" i="1" dirty="0"/>
              <a:t> age.</a:t>
            </a:r>
            <a:endParaRPr lang="ko-KR" altLang="en-US" i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19605"/>
            <a:ext cx="939803" cy="93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87" y="319605"/>
            <a:ext cx="803518" cy="94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1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seven: Pick one!</a:t>
            </a: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8" name="Picture 2" descr="https://s-media-cache-ak0.pinimg.com/originals/2f/1d/90/2f1d908702970a92d6c40355dd338e3d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0" y="1600200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04901" y="4751147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</p:spTree>
    <p:extLst>
      <p:ext uri="{BB962C8B-B14F-4D97-AF65-F5344CB8AC3E}">
        <p14:creationId xmlns:p14="http://schemas.microsoft.com/office/powerpoint/2010/main" val="35383661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seven: Pick one!</a:t>
            </a:r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60" y="1483388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5523" y="5040350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8" name="Picture 2" descr="https://s-media-cache-ak0.pinimg.com/originals/2f/1d/90/2f1d908702970a92d6c40355dd338e3d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</p:spTree>
    <p:extLst>
      <p:ext uri="{BB962C8B-B14F-4D97-AF65-F5344CB8AC3E}">
        <p14:creationId xmlns:p14="http://schemas.microsoft.com/office/powerpoint/2010/main" val="34593455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eight: Pick one!</a:t>
            </a:r>
          </a:p>
        </p:txBody>
      </p:sp>
      <p:pic>
        <p:nvPicPr>
          <p:cNvPr id="5" name="Picture 2" descr="https://s-media-cache-ak0.pinimg.com/originals/2f/1d/90/2f1d908702970a92d6c40355dd338e3d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  <p:pic>
        <p:nvPicPr>
          <p:cNvPr id="24578" name="Picture 2" descr="http://images.kpopstarz.com/data/images/full/444731/taeyeon-releases-music-video-and-solo-album-for-i-achieves-an-all-kill.png?w=600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57200" y="1619466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82006" y="4688040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6084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eight: Pick one!</a:t>
            </a:r>
          </a:p>
        </p:txBody>
      </p:sp>
      <p:pic>
        <p:nvPicPr>
          <p:cNvPr id="4" name="Picture 2" descr="https://s-media-cache-ak0.pinimg.com/736x/93/54/82/9354820e79bf70a374dfbcf71cd318f7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936947" y="1553970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1434" y="531102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  <p:pic>
        <p:nvPicPr>
          <p:cNvPr id="6" name="Picture 2" descr="http://images.kpopstarz.com/data/images/full/444731/taeyeon-releases-music-video-and-solo-album-for-i-achieves-an-all-kill.png?w=600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554115" y="1538175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8921" y="4606749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89350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eight: Pick one!</a:t>
            </a:r>
          </a:p>
        </p:txBody>
      </p:sp>
      <p:pic>
        <p:nvPicPr>
          <p:cNvPr id="4" name="Picture 2" descr="http://us.images.detik.com/content/2015/02/04/1180/iu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5509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0138" y="53126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  <p:pic>
        <p:nvPicPr>
          <p:cNvPr id="6" name="Picture 2" descr="http://images.kpopstarz.com/data/images/full/444731/taeyeon-releases-music-video-and-solo-album-for-i-achieves-an-all-kill.png?w=600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211960" y="1563828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36766" y="4632402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57064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eight: Pick one!</a:t>
            </a:r>
          </a:p>
        </p:txBody>
      </p:sp>
      <p:pic>
        <p:nvPicPr>
          <p:cNvPr id="4" name="Content Placeholder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58932"/>
            <a:ext cx="2808312" cy="3634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  <p:pic>
        <p:nvPicPr>
          <p:cNvPr id="6" name="Picture 2" descr="http://images.kpopstarz.com/data/images/full/444731/taeyeon-releases-music-video-and-solo-album-for-i-achieves-an-all-kill.png?w=600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624292" y="1617604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9098" y="4686178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188985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eight: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pic>
        <p:nvPicPr>
          <p:cNvPr id="6" name="Picture 2" descr="http://images.kpopstarz.com/data/images/full/444731/taeyeon-releases-music-video-and-solo-album-for-i-achieves-an-all-kill.png?w=600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57200" y="1619466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82006" y="4688040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1414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eight: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/>
          <a:stretch/>
        </p:blipFill>
        <p:spPr bwMode="auto">
          <a:xfrm>
            <a:off x="308809" y="1600200"/>
            <a:ext cx="3975159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8969" y="44445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  <p:pic>
        <p:nvPicPr>
          <p:cNvPr id="6" name="Picture 2" descr="http://images.kpopstarz.com/data/images/full/444731/taeyeon-releases-music-video-and-solo-album-for-i-achieves-an-all-kill.png?w=600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516702" y="1600200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41508" y="4668774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13009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eight: Pick one!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6" name="Picture 2" descr="http://images.kpopstarz.com/data/images/full/444731/taeyeon-releases-music-video-and-solo-album-for-i-achieves-an-all-kill.png?w=600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832987" y="1628800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7793" y="4697374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47900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eight: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60" y="1483388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5523" y="5040350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6" name="Picture 2" descr="http://images.kpopstarz.com/data/images/full/444731/taeyeon-releases-music-video-and-solo-album-for-i-achieves-an-all-kill.png?w=600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135198" y="1591737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60004" y="4660311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1584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/>
              <a:t>Cindy was born in 1996.</a:t>
            </a:r>
          </a:p>
          <a:p>
            <a:r>
              <a:rPr lang="en-US" altLang="ko-KR" sz="2800" dirty="0"/>
              <a:t>Candy was born in 1993.</a:t>
            </a:r>
          </a:p>
          <a:p>
            <a:r>
              <a:rPr lang="en-US" altLang="ko-KR" sz="2800" dirty="0"/>
              <a:t>Sarah was born in 1992.</a:t>
            </a:r>
          </a:p>
          <a:p>
            <a:r>
              <a:rPr lang="en-US" altLang="ko-KR" sz="2800" dirty="0"/>
              <a:t>Who is the old</a:t>
            </a:r>
            <a:r>
              <a:rPr lang="en-US" altLang="ko-KR" sz="2800" dirty="0">
                <a:solidFill>
                  <a:srgbClr val="FF0000"/>
                </a:solidFill>
              </a:rPr>
              <a:t>est</a:t>
            </a:r>
            <a:r>
              <a:rPr lang="en-US" altLang="ko-KR" sz="2800" dirty="0"/>
              <a:t>?</a:t>
            </a:r>
          </a:p>
          <a:p>
            <a:r>
              <a:rPr lang="en-US" altLang="ko-KR" sz="2800" dirty="0"/>
              <a:t>Who is the young</a:t>
            </a:r>
            <a:r>
              <a:rPr lang="en-US" altLang="ko-KR" sz="2800" dirty="0">
                <a:solidFill>
                  <a:srgbClr val="FF0000"/>
                </a:solidFill>
              </a:rPr>
              <a:t>est</a:t>
            </a:r>
            <a:r>
              <a:rPr lang="en-US" altLang="ko-KR" sz="2800" dirty="0"/>
              <a:t>?</a:t>
            </a:r>
          </a:p>
          <a:p>
            <a:r>
              <a:rPr lang="en-US" altLang="ko-KR" sz="2800" dirty="0"/>
              <a:t>Sarah is the oldest.</a:t>
            </a:r>
          </a:p>
          <a:p>
            <a:r>
              <a:rPr lang="en-US" altLang="ko-KR" sz="2800" dirty="0"/>
              <a:t>Cindy is the youngest.</a:t>
            </a:r>
          </a:p>
          <a:p>
            <a:endParaRPr lang="ko-KR" altLang="en-US" sz="2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Compare more than 2 people</a:t>
            </a:r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455368" cy="345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83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nine: Pick one!</a:t>
            </a:r>
          </a:p>
        </p:txBody>
      </p:sp>
      <p:pic>
        <p:nvPicPr>
          <p:cNvPr id="4" name="Picture 2" descr="http://images.kpopstarz.com/data/images/full/444731/taeyeon-releases-music-video-and-solo-album-for-i-achieves-an-all-kill.png?w=60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135198" y="1591737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0004" y="4660311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  <p:pic>
        <p:nvPicPr>
          <p:cNvPr id="39938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546220" y="151900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467885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22590612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nine: Pick one!</a:t>
            </a:r>
          </a:p>
        </p:txBody>
      </p:sp>
      <p:pic>
        <p:nvPicPr>
          <p:cNvPr id="4" name="Picture 2" descr="https://s-media-cache-ak0.pinimg.com/originals/2f/1d/90/2f1d908702970a92d6c40355dd338e3d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  <p:pic>
        <p:nvPicPr>
          <p:cNvPr id="6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546220" y="151900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467885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31630473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nine: Pick one!</a:t>
            </a:r>
          </a:p>
        </p:txBody>
      </p:sp>
      <p:pic>
        <p:nvPicPr>
          <p:cNvPr id="4" name="Picture 2" descr="https://s-media-cache-ak0.pinimg.com/736x/93/54/82/9354820e79bf70a374dfbcf71cd318f7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936947" y="1553970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1434" y="531102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  <p:pic>
        <p:nvPicPr>
          <p:cNvPr id="6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4585728" y="1637115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83116" y="4796969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18545156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nine: Pick one!</a:t>
            </a:r>
          </a:p>
        </p:txBody>
      </p:sp>
      <p:pic>
        <p:nvPicPr>
          <p:cNvPr id="4" name="Picture 2" descr="http://us.images.detik.com/content/2015/02/04/1180/iu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5509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0138" y="53126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  <p:pic>
        <p:nvPicPr>
          <p:cNvPr id="6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4355976" y="160020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53364" y="476005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36651292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nine: Pick one!</a:t>
            </a:r>
          </a:p>
        </p:txBody>
      </p:sp>
      <p:pic>
        <p:nvPicPr>
          <p:cNvPr id="4" name="Content Placeholder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58932"/>
            <a:ext cx="2808312" cy="3634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  <p:pic>
        <p:nvPicPr>
          <p:cNvPr id="8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683568" y="1470451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0956" y="4630305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13990462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nine: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pic>
        <p:nvPicPr>
          <p:cNvPr id="6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982650" y="160020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80038" y="476005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5673105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nine: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/>
          <a:stretch/>
        </p:blipFill>
        <p:spPr bwMode="auto">
          <a:xfrm>
            <a:off x="308809" y="1600200"/>
            <a:ext cx="3975159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8969" y="44445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  <p:pic>
        <p:nvPicPr>
          <p:cNvPr id="6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4671582" y="160020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68970" y="476005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37997861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nine: Pick one!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6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1256140" y="153726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3528" y="469711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15615992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nine: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5900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4063" y="515286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6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4427984" y="1595558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25372" y="4755412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37772971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ten: Pick one!</a:t>
            </a:r>
          </a:p>
        </p:txBody>
      </p:sp>
      <p:pic>
        <p:nvPicPr>
          <p:cNvPr id="40962" name="Picture 2" descr="http://40.media.tumblr.com/9b485b2b20805f45dc8866af4f85d4b2/tumblr_nnmqwip5yN1u5s50no1_5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34439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  <p:pic>
        <p:nvPicPr>
          <p:cNvPr id="6" name="Picture 2" descr="http://www.allkpop.com/upload/2015/09/af_org/red-velvet-irene-seulgi-yeri_1443107887_af_org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4572000" y="160020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69388" y="476005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</p:spTree>
    <p:extLst>
      <p:ext uri="{BB962C8B-B14F-4D97-AF65-F5344CB8AC3E}">
        <p14:creationId xmlns:p14="http://schemas.microsoft.com/office/powerpoint/2010/main" val="3730500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 numCol="1"/>
          <a:lstStyle/>
          <a:p>
            <a:r>
              <a:rPr lang="en-US" altLang="ko-KR" dirty="0"/>
              <a:t>11, 12, 13, 14, 15, 16, 17, 18, 19</a:t>
            </a:r>
          </a:p>
          <a:p>
            <a:r>
              <a:rPr lang="en-US" altLang="ko-KR" b="1" dirty="0">
                <a:solidFill>
                  <a:srgbClr val="7030A0"/>
                </a:solidFill>
              </a:rPr>
              <a:t>TEEN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Numbers </a:t>
            </a:r>
            <a:endParaRPr lang="ko-KR" altLang="en-US" dirty="0"/>
          </a:p>
        </p:txBody>
      </p:sp>
      <p:sp>
        <p:nvSpPr>
          <p:cNvPr id="4" name="내용 개체 틀 1"/>
          <p:cNvSpPr txBox="1">
            <a:spLocks/>
          </p:cNvSpPr>
          <p:nvPr/>
        </p:nvSpPr>
        <p:spPr>
          <a:xfrm>
            <a:off x="4580384" y="1628800"/>
            <a:ext cx="3970784" cy="4525963"/>
          </a:xfrm>
          <a:prstGeom prst="rect">
            <a:avLst/>
          </a:prstGeom>
        </p:spPr>
        <p:txBody>
          <a:bodyPr vert="horz" numCol="1" rtlCol="0">
            <a:normAutofit/>
          </a:bodyPr>
          <a:lstStyle>
            <a:lvl1pPr marL="342900" indent="-342900" algn="l" rtl="0" eaLnBrk="1" latinLnBrk="1" hangingPunct="1">
              <a:spcBef>
                <a:spcPct val="20000"/>
              </a:spcBef>
              <a:buSzPct val="70000"/>
              <a:buFont typeface="Wingdings"/>
              <a:buChar char="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120000"/>
              <a:buFont typeface="Arial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SzPct val="12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10, 20, 30, 40, 50, 60, 70, 80, 90</a:t>
            </a:r>
          </a:p>
          <a:p>
            <a:r>
              <a:rPr lang="en-US" altLang="ko-KR" b="1" dirty="0">
                <a:solidFill>
                  <a:srgbClr val="3C7447"/>
                </a:solidFill>
              </a:rPr>
              <a:t>DEE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6353" y="3891781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1990 = nineteen-ninety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1993= nineteen-ninety-three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2000= two-thousand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2002= two-thousand and two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039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ten: Pick one!</a:t>
            </a:r>
          </a:p>
        </p:txBody>
      </p:sp>
      <p:pic>
        <p:nvPicPr>
          <p:cNvPr id="4" name="Picture 2" descr="http://images.kpopstarz.com/data/images/full/444731/taeyeon-releases-music-video-and-solo-album-for-i-achieves-an-all-kill.png?w=60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135198" y="1591737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0004" y="4660311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  <p:pic>
        <p:nvPicPr>
          <p:cNvPr id="6" name="Picture 2" descr="http://40.media.tumblr.com/9b485b2b20805f45dc8866af4f85d4b2/tumblr_nnmqwip5yN1u5s50no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534439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13797875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ten: Pick one!</a:t>
            </a:r>
          </a:p>
        </p:txBody>
      </p:sp>
      <p:pic>
        <p:nvPicPr>
          <p:cNvPr id="4" name="Picture 2" descr="https://s-media-cache-ak0.pinimg.com/originals/2f/1d/90/2f1d908702970a92d6c40355dd338e3d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  <p:pic>
        <p:nvPicPr>
          <p:cNvPr id="6" name="Picture 2" descr="http://40.media.tumblr.com/9b485b2b20805f45dc8866af4f85d4b2/tumblr_nnmqwip5yN1u5s50no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534439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12987478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ten: Pick one!</a:t>
            </a:r>
          </a:p>
        </p:txBody>
      </p:sp>
      <p:pic>
        <p:nvPicPr>
          <p:cNvPr id="4" name="Picture 2" descr="https://s-media-cache-ak0.pinimg.com/736x/93/54/82/9354820e79bf70a374dfbcf71cd318f7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936947" y="1553970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1434" y="531102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  <p:pic>
        <p:nvPicPr>
          <p:cNvPr id="6" name="Picture 2" descr="http://40.media.tumblr.com/9b485b2b20805f45dc8866af4f85d4b2/tumblr_nnmqwip5yN1u5s50no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3970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8104" y="529816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24249732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ten: Pick one!</a:t>
            </a:r>
          </a:p>
        </p:txBody>
      </p:sp>
      <p:pic>
        <p:nvPicPr>
          <p:cNvPr id="4" name="Picture 2" descr="http://us.images.detik.com/content/2015/02/04/1180/iu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5509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0138" y="53126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  <p:pic>
        <p:nvPicPr>
          <p:cNvPr id="6" name="Picture 2" descr="http://40.media.tumblr.com/9b485b2b20805f45dc8866af4f85d4b2/tumblr_nnmqwip5yN1u5s50no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61244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92080" y="5305437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35243533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ten: Pick one!</a:t>
            </a:r>
          </a:p>
        </p:txBody>
      </p:sp>
      <p:pic>
        <p:nvPicPr>
          <p:cNvPr id="4" name="Content Placeholder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58932"/>
            <a:ext cx="2808312" cy="3634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  <p:pic>
        <p:nvPicPr>
          <p:cNvPr id="6" name="Picture 2" descr="http://40.media.tumblr.com/9b485b2b20805f45dc8866af4f85d4b2/tumblr_nnmqwip5yN1u5s50no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52" y="1428423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70484" y="5172616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25673310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pic>
        <p:nvPicPr>
          <p:cNvPr id="6" name="Picture 2" descr="http://40.media.tumblr.com/9b485b2b20805f45dc8866af4f85d4b2/tumblr_nnmqwip5yN1u5s50no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534439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3818351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/>
          <a:stretch/>
        </p:blipFill>
        <p:spPr bwMode="auto">
          <a:xfrm>
            <a:off x="308809" y="1600200"/>
            <a:ext cx="3975159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8969" y="44445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  <p:pic>
        <p:nvPicPr>
          <p:cNvPr id="6" name="Picture 2" descr="http://40.media.tumblr.com/9b485b2b20805f45dc8866af4f85d4b2/tumblr_nnmqwip5yN1u5s50no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903" y="1593786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59935" y="5337979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3936147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ten: Pick one!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16288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6" name="Picture 2" descr="http://40.media.tumblr.com/9b485b2b20805f45dc8866af4f85d4b2/tumblr_nnmqwip5yN1u5s50no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534439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30670160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5900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4063" y="515286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6" name="Picture 2" descr="http://40.media.tumblr.com/9b485b2b20805f45dc8866af4f85d4b2/tumblr_nnmqwip5yN1u5s50no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85" y="1598691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70817" y="5342884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9826643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4597" y="246063"/>
            <a:ext cx="8554805" cy="939784"/>
          </a:xfrm>
        </p:spPr>
        <p:txBody>
          <a:bodyPr/>
          <a:lstStyle/>
          <a:p>
            <a:r>
              <a:rPr lang="en-US" dirty="0"/>
              <a:t>Round eleven: Pick one!</a:t>
            </a:r>
          </a:p>
        </p:txBody>
      </p:sp>
      <p:pic>
        <p:nvPicPr>
          <p:cNvPr id="4198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756863"/>
            <a:ext cx="3787694" cy="236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4575822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Miss A’s Suzy</a:t>
            </a:r>
          </a:p>
        </p:txBody>
      </p:sp>
      <p:pic>
        <p:nvPicPr>
          <p:cNvPr id="6" name="Picture 2" descr="http://40.media.tumblr.com/9b485b2b20805f45dc8866af4f85d4b2/tumblr_nnmqwip5yN1u5s50no1_5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85" y="1598691"/>
            <a:ext cx="2664296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70817" y="5342884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EXID’s Hani</a:t>
            </a:r>
          </a:p>
        </p:txBody>
      </p:sp>
    </p:spTree>
    <p:extLst>
      <p:ext uri="{BB962C8B-B14F-4D97-AF65-F5344CB8AC3E}">
        <p14:creationId xmlns:p14="http://schemas.microsoft.com/office/powerpoint/2010/main" val="1893765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/>
              <a:t>Victoria was born in 1987.</a:t>
            </a:r>
          </a:p>
          <a:p>
            <a:r>
              <a:rPr lang="en-US" altLang="ko-KR" sz="2400" dirty="0"/>
              <a:t>Amber was born in 1992.</a:t>
            </a:r>
          </a:p>
          <a:p>
            <a:r>
              <a:rPr lang="en-US" altLang="ko-KR" sz="2400" dirty="0"/>
              <a:t>Luna was born in 1993.</a:t>
            </a:r>
          </a:p>
          <a:p>
            <a:r>
              <a:rPr lang="en-US" altLang="ko-KR" sz="2400" dirty="0"/>
              <a:t>Krystal was born in 1994.</a:t>
            </a:r>
          </a:p>
          <a:p>
            <a:r>
              <a:rPr lang="en-US" altLang="ko-KR" sz="2400" dirty="0"/>
              <a:t>Who is the old</a:t>
            </a:r>
            <a:r>
              <a:rPr lang="en-US" altLang="ko-KR" sz="2400" dirty="0">
                <a:solidFill>
                  <a:srgbClr val="FF0000"/>
                </a:solidFill>
              </a:rPr>
              <a:t>est</a:t>
            </a:r>
            <a:r>
              <a:rPr lang="en-US" altLang="ko-KR" sz="2400" dirty="0"/>
              <a:t>?</a:t>
            </a:r>
          </a:p>
          <a:p>
            <a:r>
              <a:rPr lang="en-US" altLang="ko-KR" sz="2400" dirty="0"/>
              <a:t>Who is the young</a:t>
            </a:r>
            <a:r>
              <a:rPr lang="en-US" altLang="ko-KR" sz="2400" dirty="0">
                <a:solidFill>
                  <a:srgbClr val="FF0000"/>
                </a:solidFill>
              </a:rPr>
              <a:t>est</a:t>
            </a:r>
            <a:r>
              <a:rPr lang="en-US" altLang="ko-KR" sz="2400" dirty="0"/>
              <a:t>?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04" y="1556793"/>
            <a:ext cx="4487144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21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eleven: Pick one!</a:t>
            </a:r>
          </a:p>
        </p:txBody>
      </p:sp>
      <p:pic>
        <p:nvPicPr>
          <p:cNvPr id="4" name="Picture 2" descr="http://www.allkpop.com/upload/2015/09/af_org/red-velvet-irene-seulgi-yeri_1443107887_af_org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6644"/>
          <a:stretch/>
        </p:blipFill>
        <p:spPr bwMode="auto">
          <a:xfrm>
            <a:off x="4572000" y="1600200"/>
            <a:ext cx="3588978" cy="29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9388" y="476005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Velvet’s Irene</a:t>
            </a:r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600200"/>
            <a:ext cx="3787694" cy="236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4470095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41997827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eleven: Pick one!</a:t>
            </a:r>
          </a:p>
        </p:txBody>
      </p:sp>
      <p:pic>
        <p:nvPicPr>
          <p:cNvPr id="4" name="Picture 2" descr="http://images.kpopstarz.com/data/images/full/444731/taeyeon-releases-music-video-and-solo-album-for-i-achieves-an-all-kill.png?w=60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4427984" y="1591737"/>
            <a:ext cx="3937364" cy="27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5168" y="4660311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Taeyeon</a:t>
            </a:r>
            <a:endParaRPr lang="en-US" sz="2000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591738"/>
            <a:ext cx="4077421" cy="254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4491034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36074116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eleven: Pick one!</a:t>
            </a:r>
          </a:p>
        </p:txBody>
      </p:sp>
      <p:pic>
        <p:nvPicPr>
          <p:cNvPr id="4" name="Picture 2" descr="https://s-media-cache-ak0.pinimg.com/originals/2f/1d/90/2f1d908702970a92d6c40355dd338e3d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1" y="1614385"/>
            <a:ext cx="4344968" cy="29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477073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G-Dragon</a:t>
            </a:r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639376"/>
            <a:ext cx="3869813" cy="24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2032" y="4338639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31349735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eleven: Pick one!</a:t>
            </a:r>
          </a:p>
        </p:txBody>
      </p:sp>
      <p:pic>
        <p:nvPicPr>
          <p:cNvPr id="4" name="Picture 2" descr="https://s-media-cache-ak0.pinimg.com/736x/93/54/82/9354820e79bf70a374dfbcf71cd318f7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7882"/>
          <a:stretch/>
        </p:blipFill>
        <p:spPr bwMode="auto">
          <a:xfrm>
            <a:off x="936947" y="1553970"/>
            <a:ext cx="3136687" cy="35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1434" y="531102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Day </a:t>
            </a:r>
            <a:r>
              <a:rPr lang="en-US" dirty="0" err="1"/>
              <a:t>Hyeri</a:t>
            </a:r>
            <a:endParaRPr lang="en-US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1553970"/>
            <a:ext cx="4063880" cy="25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61474" y="4437112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18620068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eleven: Pick one!</a:t>
            </a:r>
          </a:p>
        </p:txBody>
      </p:sp>
      <p:pic>
        <p:nvPicPr>
          <p:cNvPr id="4" name="Picture 2" descr="http://us.images.detik.com/content/2015/02/04/1180/iu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5509"/>
            <a:ext cx="2589173" cy="352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0138" y="53126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IU</a:t>
            </a:r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1585510"/>
            <a:ext cx="4038608" cy="252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6" y="4545336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33880677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eleven: Pick one!</a:t>
            </a:r>
          </a:p>
        </p:txBody>
      </p:sp>
      <p:pic>
        <p:nvPicPr>
          <p:cNvPr id="4" name="Content Placeholder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58932"/>
            <a:ext cx="2808312" cy="3634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530897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</a:t>
            </a:r>
            <a:r>
              <a:rPr lang="en-US" dirty="0"/>
              <a:t> Ah In</a:t>
            </a:r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574840"/>
            <a:ext cx="4104456" cy="256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4437112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31667144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eleven: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4385"/>
            <a:ext cx="2242220" cy="33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1413" y="5162394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EXID’s </a:t>
            </a:r>
            <a:r>
              <a:rPr lang="en-US" altLang="ko-KR" dirty="0" err="1"/>
              <a:t>Solji</a:t>
            </a:r>
            <a:endParaRPr lang="ko-KR" altLang="en-US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619846"/>
            <a:ext cx="40324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7624" y="4575822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15093508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eleven: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/>
          <a:stretch/>
        </p:blipFill>
        <p:spPr bwMode="auto">
          <a:xfrm>
            <a:off x="308809" y="1600200"/>
            <a:ext cx="3975159" cy="24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8969" y="44445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EXO’s Kai</a:t>
            </a:r>
            <a:endParaRPr lang="ko-KR" altLang="en-US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600200"/>
            <a:ext cx="3951406" cy="24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6096" y="4469511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35817400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eleven: Pick one!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00200"/>
            <a:ext cx="2192121" cy="32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085184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SNSD’s Tiffany</a:t>
            </a:r>
            <a:endParaRPr lang="ko-KR" altLang="en-US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844824"/>
            <a:ext cx="3712683" cy="23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4529038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32817873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eleven: Pick one!</a:t>
            </a: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5900"/>
            <a:ext cx="2247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4063" y="515286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Apink’s</a:t>
            </a:r>
            <a:r>
              <a:rPr lang="en-US" altLang="ko-KR" dirty="0"/>
              <a:t> </a:t>
            </a:r>
            <a:r>
              <a:rPr lang="en-US" altLang="ko-KR" dirty="0" err="1"/>
              <a:t>Naeun</a:t>
            </a:r>
            <a:endParaRPr lang="ko-KR" altLang="en-US" dirty="0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1595901"/>
            <a:ext cx="4072451" cy="254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16016" y="4761545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Miss A’s Suzy</a:t>
            </a:r>
          </a:p>
        </p:txBody>
      </p:sp>
    </p:spTree>
    <p:extLst>
      <p:ext uri="{BB962C8B-B14F-4D97-AF65-F5344CB8AC3E}">
        <p14:creationId xmlns:p14="http://schemas.microsoft.com/office/powerpoint/2010/main" val="15979050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고구려 벽화">
  <a:themeElements>
    <a:clrScheme name="고구려 벽화">
      <a:dk1>
        <a:sysClr val="windowText" lastClr="000000"/>
      </a:dk1>
      <a:lt1>
        <a:sysClr val="window" lastClr="FFFFFF"/>
      </a:lt1>
      <a:dk2>
        <a:srgbClr val="433021"/>
      </a:dk2>
      <a:lt2>
        <a:srgbClr val="E8D8CA"/>
      </a:lt2>
      <a:accent1>
        <a:srgbClr val="E49458"/>
      </a:accent1>
      <a:accent2>
        <a:srgbClr val="74AD8D"/>
      </a:accent2>
      <a:accent3>
        <a:srgbClr val="D4AC30"/>
      </a:accent3>
      <a:accent4>
        <a:srgbClr val="7BA5BE"/>
      </a:accent4>
      <a:accent5>
        <a:srgbClr val="E4A098"/>
      </a:accent5>
      <a:accent6>
        <a:srgbClr val="70B4B7"/>
      </a:accent6>
      <a:hlink>
        <a:srgbClr val="008685"/>
      </a:hlink>
      <a:folHlink>
        <a:srgbClr val="EA5A23"/>
      </a:folHlink>
    </a:clrScheme>
    <a:fontScheme name="고구려 벽화">
      <a:maj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60000">
              <a:schemeClr val="phClr">
                <a:tint val="100000"/>
                <a:shade val="55000"/>
                <a:hueMod val="100000"/>
                <a:satMod val="100000"/>
              </a:schemeClr>
            </a:gs>
          </a:gsLst>
          <a:path path="circle">
            <a:fillToRect l="50000" t="90000" r="50000" b="1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3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Hunting</Template>
  <TotalTime>1124</TotalTime>
  <Words>2141</Words>
  <Application>Microsoft Office PowerPoint</Application>
  <PresentationFormat>On-screen Show (4:3)</PresentationFormat>
  <Paragraphs>545</Paragraphs>
  <Slides>169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169</vt:i4>
      </vt:variant>
    </vt:vector>
  </HeadingPairs>
  <TitlesOfParts>
    <vt:vector size="176" baseType="lpstr">
      <vt:lpstr>Arial Unicode MS</vt:lpstr>
      <vt:lpstr>HY견명조</vt:lpstr>
      <vt:lpstr>맑은 고딕</vt:lpstr>
      <vt:lpstr>Arial</vt:lpstr>
      <vt:lpstr>Georgia</vt:lpstr>
      <vt:lpstr>Wingdings</vt:lpstr>
      <vt:lpstr>고구려 벽화</vt:lpstr>
      <vt:lpstr>Compare = 비교하다 (Lesson 9 p.153)</vt:lpstr>
      <vt:lpstr>How do we compare?</vt:lpstr>
      <vt:lpstr>Age = 나이</vt:lpstr>
      <vt:lpstr>Older/ Younger</vt:lpstr>
      <vt:lpstr>Older/ Younger</vt:lpstr>
      <vt:lpstr>Older/ Younger</vt:lpstr>
      <vt:lpstr>Compare more than 2 people</vt:lpstr>
      <vt:lpstr>Review Numbers </vt:lpstr>
      <vt:lpstr>PowerPoint Presentation</vt:lpstr>
      <vt:lpstr>PowerPoint Presentation</vt:lpstr>
      <vt:lpstr>Height = 키</vt:lpstr>
      <vt:lpstr>Height = 키</vt:lpstr>
      <vt:lpstr>Height = 키</vt:lpstr>
      <vt:lpstr>How tall are you?</vt:lpstr>
      <vt:lpstr>+er</vt:lpstr>
      <vt:lpstr>Who is stronger?</vt:lpstr>
      <vt:lpstr>Who is prettier?</vt:lpstr>
      <vt:lpstr>Who is prettier?</vt:lpstr>
      <vt:lpstr>Who is funnier?</vt:lpstr>
      <vt:lpstr>Who is smarter?</vt:lpstr>
      <vt:lpstr>Bill Gates– 79 billion USD</vt:lpstr>
      <vt:lpstr>Dwayne “The Rock” Johnson</vt:lpstr>
      <vt:lpstr>Good  ?</vt:lpstr>
      <vt:lpstr>“better”</vt:lpstr>
      <vt:lpstr>I am better at ____ than Candy teacher!</vt:lpstr>
      <vt:lpstr>Who is better at singing?</vt:lpstr>
      <vt:lpstr>Who is better at dancing?</vt:lpstr>
      <vt:lpstr>Who is better at soccer?</vt:lpstr>
      <vt:lpstr>Who is better at soccer?</vt:lpstr>
      <vt:lpstr>Who is better at baseball?</vt:lpstr>
      <vt:lpstr>Who is better looking?</vt:lpstr>
      <vt:lpstr>Who is better at acting?</vt:lpstr>
      <vt:lpstr>Who is your ideal type?</vt:lpstr>
      <vt:lpstr>Round one: Pick one</vt:lpstr>
      <vt:lpstr>Round two: Pick one</vt:lpstr>
      <vt:lpstr>Round two: Pick one!</vt:lpstr>
      <vt:lpstr>Round three: Pick one!</vt:lpstr>
      <vt:lpstr>Round three: Pick one! </vt:lpstr>
      <vt:lpstr>Round three: Pick one! </vt:lpstr>
      <vt:lpstr>Round four: Pick one!</vt:lpstr>
      <vt:lpstr>Round four: Pick one!</vt:lpstr>
      <vt:lpstr>Round four: Pick one!</vt:lpstr>
      <vt:lpstr>Round four: Pick one!</vt:lpstr>
      <vt:lpstr>Round five: Pick one!</vt:lpstr>
      <vt:lpstr>Round five: Pick one!</vt:lpstr>
      <vt:lpstr>Round five: Pick one!</vt:lpstr>
      <vt:lpstr>Round five: Pick one!</vt:lpstr>
      <vt:lpstr>Round five: Pick one!</vt:lpstr>
      <vt:lpstr>Round six: Pick one!</vt:lpstr>
      <vt:lpstr>Round six: Pick one!</vt:lpstr>
      <vt:lpstr>Round six: Pick one!</vt:lpstr>
      <vt:lpstr>Round six: Pick one!</vt:lpstr>
      <vt:lpstr>Round six: Pick one!</vt:lpstr>
      <vt:lpstr>Round six: Pick one!</vt:lpstr>
      <vt:lpstr>Round seven: Pick one!</vt:lpstr>
      <vt:lpstr>Round seven: Pick one!</vt:lpstr>
      <vt:lpstr>Round seven: Pick one!</vt:lpstr>
      <vt:lpstr>Round seven: Pick one!</vt:lpstr>
      <vt:lpstr>Round seven: Pick one!</vt:lpstr>
      <vt:lpstr>Round seven: Pick one!</vt:lpstr>
      <vt:lpstr>Round seven: Pick one!</vt:lpstr>
      <vt:lpstr>Round eight: Pick one!</vt:lpstr>
      <vt:lpstr>Round eight: Pick one!</vt:lpstr>
      <vt:lpstr>Round eight: Pick one!</vt:lpstr>
      <vt:lpstr>Round eight: Pick one!</vt:lpstr>
      <vt:lpstr>Round eight: Pick one!</vt:lpstr>
      <vt:lpstr>Round eight: Pick one!</vt:lpstr>
      <vt:lpstr>Round eight: Pick one!</vt:lpstr>
      <vt:lpstr>Round eight: Pick one!</vt:lpstr>
      <vt:lpstr>Round nine: Pick one!</vt:lpstr>
      <vt:lpstr>Round nine: Pick one!</vt:lpstr>
      <vt:lpstr>Round nine: Pick one!</vt:lpstr>
      <vt:lpstr>Round nine: Pick one!</vt:lpstr>
      <vt:lpstr>Round nine: Pick one!</vt:lpstr>
      <vt:lpstr>Round nine: Pick one!</vt:lpstr>
      <vt:lpstr>Round nine: Pick one!</vt:lpstr>
      <vt:lpstr>Round nine: Pick one!</vt:lpstr>
      <vt:lpstr>Round nine: Pick one!</vt:lpstr>
      <vt:lpstr>Round ten: Pick one!</vt:lpstr>
      <vt:lpstr>Round ten: Pick one!</vt:lpstr>
      <vt:lpstr>Round ten: Pick one!</vt:lpstr>
      <vt:lpstr>Round ten: Pick one!</vt:lpstr>
      <vt:lpstr>Round ten: Pick one!</vt:lpstr>
      <vt:lpstr>Round ten: Pick one!</vt:lpstr>
      <vt:lpstr>Round ten: Pick one!</vt:lpstr>
      <vt:lpstr>Round ten: Pick one!</vt:lpstr>
      <vt:lpstr>Round ten: Pick one!</vt:lpstr>
      <vt:lpstr>Round ten: Pick one!</vt:lpstr>
      <vt:lpstr>Round eleven: Pick one!</vt:lpstr>
      <vt:lpstr>Round eleven: Pick one!</vt:lpstr>
      <vt:lpstr>Round eleven: Pick one!</vt:lpstr>
      <vt:lpstr>Round eleven: Pick one!</vt:lpstr>
      <vt:lpstr>Round eleven: Pick one!</vt:lpstr>
      <vt:lpstr>Round eleven: Pick one!</vt:lpstr>
      <vt:lpstr>Round eleven: Pick one!</vt:lpstr>
      <vt:lpstr>Round eleven: Pick one!</vt:lpstr>
      <vt:lpstr>Round eleven: Pick one!</vt:lpstr>
      <vt:lpstr>Round eleven: Pick one!</vt:lpstr>
      <vt:lpstr>Round eleven: Pick one!</vt:lpstr>
      <vt:lpstr>Round twelve: Pick one!</vt:lpstr>
      <vt:lpstr>Round twelve: Pick one!</vt:lpstr>
      <vt:lpstr>Round twelve: Pick one!</vt:lpstr>
      <vt:lpstr>Round twelve: Pick one!</vt:lpstr>
      <vt:lpstr>Round twelve: Pick one!</vt:lpstr>
      <vt:lpstr>Round twelve: Pick one!</vt:lpstr>
      <vt:lpstr>Round twelve: Pick one!</vt:lpstr>
      <vt:lpstr>Round twelve: Pick one!</vt:lpstr>
      <vt:lpstr>Round twelve: Pick one!</vt:lpstr>
      <vt:lpstr>Round twelve: Pick one!</vt:lpstr>
      <vt:lpstr>Round twelve: Pick one!</vt:lpstr>
      <vt:lpstr>Round twelve: Pick one!</vt:lpstr>
      <vt:lpstr>Round thirteen: Pick one!</vt:lpstr>
      <vt:lpstr>Round thirteen: Pick one!</vt:lpstr>
      <vt:lpstr>Round thirteen: Pick one!</vt:lpstr>
      <vt:lpstr>Round thirteen: Pick one!</vt:lpstr>
      <vt:lpstr>Round thirteen: Pick one!</vt:lpstr>
      <vt:lpstr>Round thirteen: Pick one!</vt:lpstr>
      <vt:lpstr>Round thirteen: Pick one!</vt:lpstr>
      <vt:lpstr>Round thirteen: Pick one!</vt:lpstr>
      <vt:lpstr>Round thirteen: Pick one!</vt:lpstr>
      <vt:lpstr>Round thirteen: Pick one!</vt:lpstr>
      <vt:lpstr>Round thirteen: Pick one!</vt:lpstr>
      <vt:lpstr>Round thirteen: Pick one!</vt:lpstr>
      <vt:lpstr>Round thirteen: Pick one!</vt:lpstr>
      <vt:lpstr>Round fourteen: Pick one!</vt:lpstr>
      <vt:lpstr>Round fourteen: Pick one!</vt:lpstr>
      <vt:lpstr>Round fourteen: Pick one!</vt:lpstr>
      <vt:lpstr>Round fourteen: Pick one!</vt:lpstr>
      <vt:lpstr>Round fourteen: Pick one!</vt:lpstr>
      <vt:lpstr>Round fourteen: Pick one!</vt:lpstr>
      <vt:lpstr>Round fourteen: Pick one!</vt:lpstr>
      <vt:lpstr>Round fourteen: Pick one!</vt:lpstr>
      <vt:lpstr>Round fourteen: Pick one!</vt:lpstr>
      <vt:lpstr>Round fourteen: Pick one!</vt:lpstr>
      <vt:lpstr>Round fourteen: Pick one!</vt:lpstr>
      <vt:lpstr>Round fourteen: Pick one!</vt:lpstr>
      <vt:lpstr>Round fourteen: Pick one!</vt:lpstr>
      <vt:lpstr>Round fourteen: Pick one!</vt:lpstr>
      <vt:lpstr>LAST ROUND: Pick one!</vt:lpstr>
      <vt:lpstr>LAST ROUND: Pick one!</vt:lpstr>
      <vt:lpstr>LAST ROUND: Pick one!</vt:lpstr>
      <vt:lpstr>LAST ROUND: Pick one!</vt:lpstr>
      <vt:lpstr>LAST ROUND: Pick one!</vt:lpstr>
      <vt:lpstr>LAST ROUND: Pick one!</vt:lpstr>
      <vt:lpstr>LAST ROUND: Pick one!</vt:lpstr>
      <vt:lpstr>LAST ROUND: Pick one!</vt:lpstr>
      <vt:lpstr>LAST ROUND: Pick one!</vt:lpstr>
      <vt:lpstr>LAST ROUND: Pick one!</vt:lpstr>
      <vt:lpstr>LAST ROUND: Pick one!</vt:lpstr>
      <vt:lpstr>LAST ROUND: Pick one!</vt:lpstr>
      <vt:lpstr>LAST ROUND : Pick one!</vt:lpstr>
      <vt:lpstr>LAST ROUND : Pick one!</vt:lpstr>
      <vt:lpstr>LAST ROUND: Pick one!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영어교사2</dc:creator>
  <cp:lastModifiedBy>BECKY</cp:lastModifiedBy>
  <cp:revision>74</cp:revision>
  <dcterms:created xsi:type="dcterms:W3CDTF">2015-11-03T01:35:50Z</dcterms:created>
  <dcterms:modified xsi:type="dcterms:W3CDTF">2017-01-11T06:29:46Z</dcterms:modified>
</cp:coreProperties>
</file>