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6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EEE44-12C0-8149-8BC9-5E21C454B2EA}" type="datetimeFigureOut">
              <a:rPr lang="en-US" smtClean="0"/>
              <a:t>1/31/17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09324-81B2-B843-B3C0-4DF79FF9B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from:</a:t>
            </a:r>
            <a:r>
              <a:rPr lang="en-US" baseline="0" dirty="0" smtClean="0"/>
              <a:t> https://</a:t>
            </a:r>
            <a:r>
              <a:rPr lang="en-US" baseline="0" dirty="0" err="1" smtClean="0"/>
              <a:t>pdjeliclark.files.wordpress.com</a:t>
            </a:r>
            <a:r>
              <a:rPr lang="en-US" baseline="0" dirty="0" smtClean="0"/>
              <a:t>/2015/02/</a:t>
            </a:r>
            <a:r>
              <a:rPr lang="en-US" baseline="0" dirty="0" err="1" smtClean="0"/>
              <a:t>blackhistorymonth.jpg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4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/wiki/Black_History_Month#United_States:_Black_History_Month_.281976.29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00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www.biography.com</a:t>
            </a:r>
            <a:r>
              <a:rPr lang="en-US" dirty="0" smtClean="0"/>
              <a:t>/people/martin-luther-king-jr-9365086#assassination-and-legacy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27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www.biography.com</a:t>
            </a:r>
            <a:r>
              <a:rPr lang="en-US" dirty="0" smtClean="0"/>
              <a:t>/people/martin-luther-king-jr-9365086#early-years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http://</a:t>
            </a:r>
            <a:r>
              <a:rPr lang="en-US" baseline="0" dirty="0" err="1" smtClean="0"/>
              <a:t>www.biography.com</a:t>
            </a:r>
            <a:r>
              <a:rPr lang="en-US" baseline="0" dirty="0" smtClean="0"/>
              <a:t>/people/martin-luther-king-jr-9365086#early-years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09324-81B2-B843-B3C0-4DF79FF9BA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70017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Black History Month and The Reverend Dr. Martin Luther King JR.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2011126"/>
            <a:ext cx="6801612" cy="1239894"/>
          </a:xfrm>
        </p:spPr>
        <p:txBody>
          <a:bodyPr/>
          <a:lstStyle/>
          <a:p>
            <a:r>
              <a:rPr lang="en-US" dirty="0" smtClean="0"/>
              <a:t>An Introduction to Black History and the Importance of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2411126"/>
            <a:ext cx="7852834" cy="442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1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238" y="380434"/>
            <a:ext cx="7729728" cy="1188720"/>
          </a:xfrm>
        </p:spPr>
        <p:txBody>
          <a:bodyPr/>
          <a:lstStyle/>
          <a:p>
            <a:r>
              <a:rPr lang="en-US" dirty="0" smtClean="0"/>
              <a:t>Activity: “Door of Diversity” </a:t>
            </a:r>
            <a:r>
              <a:rPr lang="mr-IN" dirty="0" smtClean="0"/>
              <a:t>–</a:t>
            </a:r>
            <a:r>
              <a:rPr lang="en-US" dirty="0" smtClean="0"/>
              <a:t> Embracing the dream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6869" y="1936383"/>
            <a:ext cx="5998464" cy="400721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Steps for Activity</a:t>
            </a:r>
          </a:p>
          <a:p>
            <a:r>
              <a:rPr lang="en-US" sz="2400" dirty="0" smtClean="0"/>
              <a:t>Trace your hand</a:t>
            </a:r>
          </a:p>
          <a:p>
            <a:r>
              <a:rPr lang="en-US" sz="2400" dirty="0" smtClean="0"/>
              <a:t>Color and design your hand</a:t>
            </a:r>
          </a:p>
          <a:p>
            <a:r>
              <a:rPr lang="en-US" sz="2400" dirty="0" smtClean="0"/>
              <a:t>Cut out your paper hand</a:t>
            </a:r>
          </a:p>
          <a:p>
            <a:r>
              <a:rPr lang="en-US" sz="2400" dirty="0" smtClean="0"/>
              <a:t>Glue or tape your hand to the door (or wall)</a:t>
            </a:r>
          </a:p>
          <a:p>
            <a:r>
              <a:rPr lang="en-US" sz="2400" dirty="0" smtClean="0"/>
              <a:t>Cut out the quote</a:t>
            </a:r>
          </a:p>
          <a:p>
            <a:r>
              <a:rPr lang="en-US" sz="2400" dirty="0" smtClean="0"/>
              <a:t>Glue or tape the quote to the center of the door (or wall)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21" y="1936383"/>
            <a:ext cx="3386412" cy="4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3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for Diversity </a:t>
            </a:r>
            <a:r>
              <a:rPr lang="en-US" dirty="0" err="1" smtClean="0"/>
              <a:t>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“I look to a day when people will not be judged by the color of their skin, but by the content of their character.” – The Reverend Dr. Martin Luther King Jr.</a:t>
            </a:r>
            <a:endParaRPr lang="en-US" sz="3600" dirty="0"/>
          </a:p>
          <a:p>
            <a:pPr algn="ctr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827" y="2765784"/>
            <a:ext cx="7729728" cy="1188720"/>
          </a:xfrm>
        </p:spPr>
        <p:txBody>
          <a:bodyPr/>
          <a:lstStyle/>
          <a:p>
            <a:r>
              <a:rPr lang="en-US" dirty="0" smtClean="0"/>
              <a:t>How can you Live his dream?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4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Why is understanding history important?</a:t>
            </a:r>
          </a:p>
          <a:p>
            <a:pPr algn="ctr"/>
            <a:r>
              <a:rPr lang="en-US" sz="2800" dirty="0" smtClean="0"/>
              <a:t>Why is it important to celebrate people of all cultural backgrounds?</a:t>
            </a:r>
          </a:p>
          <a:p>
            <a:pPr algn="ctr"/>
            <a:r>
              <a:rPr lang="en-US" sz="2800" dirty="0" smtClean="0"/>
              <a:t>Why do you think the U.S. celebrates Black History Month every year?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794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Black History month?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yearly observance of contributions of people from the African Diaspora </a:t>
            </a:r>
          </a:p>
          <a:p>
            <a:r>
              <a:rPr lang="en-US" sz="2400" dirty="0" smtClean="0"/>
              <a:t>African Diaspora:  The unwanted enslavement of African people to the Americas during the Atlantic Slave Trade from the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to the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that displaced generations of Africans</a:t>
            </a:r>
          </a:p>
          <a:p>
            <a:r>
              <a:rPr lang="en-US" sz="2400" dirty="0" smtClean="0"/>
              <a:t>This holiday is celebrated in the United States (U.S), Canada and the United Kingdom (UK)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670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black history Month?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a month-long celebration in February of every year</a:t>
            </a:r>
          </a:p>
          <a:p>
            <a:r>
              <a:rPr lang="en-US" sz="2400" dirty="0" smtClean="0"/>
              <a:t>However, the contributions should be taught all year for students to be fully educated on the importance of black people in the history of these countries </a:t>
            </a:r>
          </a:p>
          <a:p>
            <a:r>
              <a:rPr lang="en-US" sz="2400" dirty="0" smtClean="0"/>
              <a:t>First celebrated in 1976 in the U.S., 1987 in the U.K and 1995 in Canada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504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Celebrate It?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remember the history of our black ancestors and how they shaped the history of these countries </a:t>
            </a:r>
          </a:p>
          <a:p>
            <a:r>
              <a:rPr lang="en-US" sz="2400" dirty="0" smtClean="0"/>
              <a:t>To remember how far we have come as a people, but also how far we have to go</a:t>
            </a:r>
          </a:p>
          <a:p>
            <a:r>
              <a:rPr lang="en-US" sz="2400" dirty="0" smtClean="0"/>
              <a:t>To embrace people of African descent and learn from about their accomplishments to society that are often left out of history books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358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Reverend Dr. Martin Luther King Jr.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69" y="2643043"/>
            <a:ext cx="4663371" cy="3101975"/>
          </a:xfrm>
        </p:spPr>
      </p:pic>
      <p:sp>
        <p:nvSpPr>
          <p:cNvPr id="6" name="TextBox 5"/>
          <p:cNvSpPr txBox="1"/>
          <p:nvPr/>
        </p:nvSpPr>
        <p:spPr>
          <a:xfrm>
            <a:off x="5638800" y="2272146"/>
            <a:ext cx="51123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Born </a:t>
            </a:r>
            <a:r>
              <a:rPr lang="en-US" dirty="0"/>
              <a:t>o</a:t>
            </a:r>
            <a:r>
              <a:rPr lang="en-US" dirty="0" smtClean="0"/>
              <a:t>n January 15</a:t>
            </a:r>
            <a:r>
              <a:rPr lang="en-US" baseline="30000" dirty="0" smtClean="0"/>
              <a:t>th</a:t>
            </a:r>
            <a:r>
              <a:rPr lang="en-US" dirty="0" smtClean="0"/>
              <a:t>, 1959 in Atlanta, Georgia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Skipped the 9th and 11</a:t>
            </a:r>
            <a:r>
              <a:rPr lang="en-US" baseline="30000" dirty="0" smtClean="0"/>
              <a:t>th</a:t>
            </a:r>
            <a:r>
              <a:rPr lang="en-US" dirty="0" smtClean="0"/>
              <a:t> grades, received his doctorate (</a:t>
            </a:r>
            <a:r>
              <a:rPr lang="en-US" dirty="0" err="1" smtClean="0"/>
              <a:t>Ph.D</a:t>
            </a:r>
            <a:r>
              <a:rPr lang="en-US" dirty="0" smtClean="0"/>
              <a:t>) at 25 years old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One of the leaders of the Civil Rights Movement, a social activist who fought against racism 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Believed in non-violent approach to fighting racial prejudice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Received </a:t>
            </a:r>
            <a:r>
              <a:rPr lang="en-US" dirty="0"/>
              <a:t>the Nobel Peace Prize in 1964 for his non-violent approach to equality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Died (by assassination) on April 4</a:t>
            </a:r>
            <a:r>
              <a:rPr lang="en-US" baseline="30000" dirty="0" smtClean="0"/>
              <a:t>th</a:t>
            </a:r>
            <a:r>
              <a:rPr lang="en-US" dirty="0" smtClean="0"/>
              <a:t>, 1968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3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he have multiple titles?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Reverend: </a:t>
            </a:r>
            <a:r>
              <a:rPr lang="en-US" sz="2400" dirty="0" smtClean="0"/>
              <a:t>He was an ordained, Baptist minister who attended  and graduated from Morehouse College and </a:t>
            </a:r>
            <a:r>
              <a:rPr lang="en-US" sz="2400" dirty="0" err="1" smtClean="0"/>
              <a:t>Crozer</a:t>
            </a:r>
            <a:r>
              <a:rPr lang="en-US" sz="2400" dirty="0" smtClean="0"/>
              <a:t> Theological Seminary </a:t>
            </a:r>
          </a:p>
          <a:p>
            <a:r>
              <a:rPr lang="en-US" sz="2400" b="1" dirty="0" smtClean="0"/>
              <a:t>Dr.: </a:t>
            </a:r>
            <a:r>
              <a:rPr lang="en-US" sz="2400" dirty="0" smtClean="0"/>
              <a:t>Earned a </a:t>
            </a:r>
            <a:r>
              <a:rPr lang="en-US" sz="2400" dirty="0" err="1" smtClean="0"/>
              <a:t>Ph.D</a:t>
            </a:r>
            <a:r>
              <a:rPr lang="en-US" sz="2400" dirty="0" smtClean="0"/>
              <a:t> </a:t>
            </a:r>
            <a:endParaRPr lang="en-US" sz="2400" b="1" dirty="0" smtClean="0"/>
          </a:p>
          <a:p>
            <a:r>
              <a:rPr lang="en-US" sz="2400" b="1" dirty="0" smtClean="0"/>
              <a:t>Martin Luther King: </a:t>
            </a:r>
            <a:r>
              <a:rPr lang="en-US" sz="2400" dirty="0" smtClean="0"/>
              <a:t>The name of his father</a:t>
            </a:r>
            <a:endParaRPr lang="en-US" sz="2400" b="1" dirty="0" smtClean="0"/>
          </a:p>
          <a:p>
            <a:r>
              <a:rPr lang="en-US" sz="2400" b="1" dirty="0" smtClean="0"/>
              <a:t>Jr: </a:t>
            </a:r>
            <a:r>
              <a:rPr lang="en-US" sz="2400" dirty="0" smtClean="0"/>
              <a:t>He was the second of his name (see above)</a:t>
            </a:r>
          </a:p>
          <a:p>
            <a:pPr algn="ctr"/>
            <a:r>
              <a:rPr lang="en-US" sz="2400" b="1" dirty="0" smtClean="0"/>
              <a:t>We say all the titles to honor his legacy and his accomplishments in his life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9320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Importance and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Activist who fought against an oppressive government and society with non-violence and Christian values</a:t>
            </a:r>
          </a:p>
          <a:p>
            <a:r>
              <a:rPr lang="en-US" sz="2400" dirty="0" smtClean="0"/>
              <a:t>Believed in equality and de-segregation of white people and black people in the U.S.</a:t>
            </a:r>
          </a:p>
          <a:p>
            <a:r>
              <a:rPr lang="en-US" sz="2400" dirty="0" smtClean="0"/>
              <a:t>The U.S. celebrates his legacy every year on January 17th with an official holiday called “Martin Luther King Jr. Day”</a:t>
            </a:r>
          </a:p>
        </p:txBody>
      </p:sp>
    </p:spTree>
    <p:extLst>
      <p:ext uri="{BB962C8B-B14F-4D97-AF65-F5344CB8AC3E}">
        <p14:creationId xmlns:p14="http://schemas.microsoft.com/office/powerpoint/2010/main" val="191887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 Have A Dream”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765" y="3310465"/>
            <a:ext cx="3018197" cy="2234827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Link to his most famous speech: </a:t>
            </a:r>
          </a:p>
          <a:p>
            <a:pPr algn="ctr"/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=3vDWWy4CMhE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2370479"/>
            <a:ext cx="7315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021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53</TotalTime>
  <Words>614</Words>
  <Application>Microsoft Macintosh PowerPoint</Application>
  <PresentationFormat>Widescreen</PresentationFormat>
  <Paragraphs>66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Gill Sans MT</vt:lpstr>
      <vt:lpstr>Mangal</vt:lpstr>
      <vt:lpstr>Arial</vt:lpstr>
      <vt:lpstr>Parcel</vt:lpstr>
      <vt:lpstr>Black History Month and The Reverend Dr. Martin Luther King JR. </vt:lpstr>
      <vt:lpstr>Warm-Up Questions</vt:lpstr>
      <vt:lpstr>What is Black History month?</vt:lpstr>
      <vt:lpstr>When is black history Month?</vt:lpstr>
      <vt:lpstr>Why Do We Celebrate It? </vt:lpstr>
      <vt:lpstr>Who Is The Reverend Dr. Martin Luther King Jr.</vt:lpstr>
      <vt:lpstr>WHY does he have multiple titles? </vt:lpstr>
      <vt:lpstr>His Importance and legacy</vt:lpstr>
      <vt:lpstr>“I Have A Dream” </vt:lpstr>
      <vt:lpstr>Activity: “Door of Diversity” – Embracing the dream</vt:lpstr>
      <vt:lpstr>Quote for Diversity DOor</vt:lpstr>
      <vt:lpstr>How can you Live his dream?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Reverend Dr. Martin Luther King JR. </dc:title>
  <dc:creator>Sojourner White</dc:creator>
  <cp:lastModifiedBy>Sojourner White</cp:lastModifiedBy>
  <cp:revision>14</cp:revision>
  <dcterms:created xsi:type="dcterms:W3CDTF">2017-01-31T22:44:32Z</dcterms:created>
  <dcterms:modified xsi:type="dcterms:W3CDTF">2017-01-31T23:38:24Z</dcterms:modified>
</cp:coreProperties>
</file>