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276" r:id="rId3"/>
    <p:sldId id="259" r:id="rId4"/>
    <p:sldId id="260" r:id="rId5"/>
    <p:sldId id="262" r:id="rId6"/>
    <p:sldId id="275" r:id="rId7"/>
    <p:sldId id="263" r:id="rId8"/>
    <p:sldId id="267" r:id="rId9"/>
    <p:sldId id="264" r:id="rId10"/>
    <p:sldId id="265" r:id="rId11"/>
    <p:sldId id="268" r:id="rId12"/>
    <p:sldId id="269" r:id="rId13"/>
    <p:sldId id="270" r:id="rId14"/>
    <p:sldId id="271" r:id="rId15"/>
    <p:sldId id="277" r:id="rId16"/>
    <p:sldId id="274" r:id="rId17"/>
    <p:sldId id="273" r:id="rId18"/>
    <p:sldId id="280" r:id="rId19"/>
    <p:sldId id="279" r:id="rId20"/>
    <p:sldId id="281" r:id="rId21"/>
    <p:sldId id="282" r:id="rId22"/>
    <p:sldId id="283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3844"/>
    <a:srgbClr val="009146"/>
    <a:srgbClr val="DE270E"/>
    <a:srgbClr val="FF302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994" autoAdjust="0"/>
  </p:normalViewPr>
  <p:slideViewPr>
    <p:cSldViewPr>
      <p:cViewPr varScale="1">
        <p:scale>
          <a:sx n="110" d="100"/>
          <a:sy n="110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771ABD-68D7-49B6-8A24-D29DED2269A0}" type="datetimeFigureOut">
              <a:rPr lang="en-US" smtClean="0"/>
              <a:pPr/>
              <a:t>12/21/2016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E8CFA-6531-4BFE-926E-4507BA322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1586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Stop the video at 1 minute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92311-4148-462A-A121-E4FAACD6C72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1388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E8CFA-6531-4BFE-926E-4507BA3225A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3630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-End video at 45 seconds</a:t>
            </a:r>
            <a:r>
              <a:rPr lang="en-US" baseline="0" dirty="0" smtClean="0"/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E8CFA-6531-4BFE-926E-4507BA3225A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1015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E8CFA-6531-4BFE-926E-4507BA3225A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5614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E8CFA-6531-4BFE-926E-4507BA3225A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1256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33600"/>
            <a:ext cx="6477000" cy="1470025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603625"/>
            <a:ext cx="6476999" cy="609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0746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3373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57800" y="274638"/>
            <a:ext cx="168442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4648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3173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0047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419600"/>
            <a:ext cx="655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2919413"/>
            <a:ext cx="655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2950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853" y="1595938"/>
            <a:ext cx="325654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0" y="1595937"/>
            <a:ext cx="3048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12/21/2016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6528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778" y="1579437"/>
            <a:ext cx="343702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6778" y="2219199"/>
            <a:ext cx="343702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33800" y="1579437"/>
            <a:ext cx="312420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33800" y="2219199"/>
            <a:ext cx="312420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12/21/2016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6977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12/21/2016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6590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12/21/2016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2780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32829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12/21/2016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4258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62000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12/21/2016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4415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6553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600200"/>
            <a:ext cx="6553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82422" y="6356350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8AC7A713-7007-4913-B2CB-7614D15284D3}" type="datetimeFigureOut">
              <a:rPr lang="en-US" smtClean="0"/>
              <a:pPr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1800" y="6356350"/>
            <a:ext cx="2305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4960" y="6356350"/>
            <a:ext cx="1463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 rot="16200000">
            <a:off x="-3734484" y="3195252"/>
            <a:ext cx="686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Microsoft YaHei UI" panose="020B0503020204020204" pitchFamily="34" charset="-122"/>
                <a:cs typeface="Segoe UI Light" panose="020B0502040204020203" pitchFamily="34" charset="0"/>
              </a:rPr>
              <a:t>www.free-ppt-templates.com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Microsoft YaHei UI" panose="020B0503020204020204" pitchFamily="34" charset="-122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007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b="1" kern="1200">
          <a:ln w="19050">
            <a:solidFill>
              <a:schemeClr val="tx1">
                <a:lumMod val="85000"/>
                <a:lumOff val="15000"/>
              </a:schemeClr>
            </a:solidFill>
          </a:ln>
          <a:solidFill>
            <a:srgbClr val="CC3844"/>
          </a:solidFill>
          <a:effectLst/>
          <a:latin typeface="Microsoft New Tai Lue" panose="020B0502040204020203" pitchFamily="34" charset="0"/>
          <a:ea typeface="+mj-ea"/>
          <a:cs typeface="Microsoft New Tai Lue" panose="020B05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85000"/>
              <a:lumOff val="15000"/>
            </a:schemeClr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85000"/>
              <a:lumOff val="15000"/>
            </a:schemeClr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qe-TLyXsqU" TargetMode="Externa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LxuvEchge4" TargetMode="Externa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71" y="5157192"/>
            <a:ext cx="6858000" cy="1241822"/>
          </a:xfrm>
        </p:spPr>
        <p:txBody>
          <a:bodyPr>
            <a:normAutofit/>
          </a:bodyPr>
          <a:lstStyle/>
          <a:p>
            <a:r>
              <a:rPr lang="en-US" sz="2400" dirty="0"/>
              <a:t>Day #3 of Winter Camp </a:t>
            </a:r>
          </a:p>
          <a:p>
            <a:r>
              <a:rPr lang="en-US" sz="2400" dirty="0"/>
              <a:t>January 6, 2016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398" y="836712"/>
            <a:ext cx="6839259" cy="33843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35696" y="46251"/>
            <a:ext cx="32464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4400" dirty="0"/>
              <a:t>(</a:t>
            </a:r>
            <a:r>
              <a:rPr lang="ko-KR" altLang="en-US" sz="4400" dirty="0"/>
              <a:t>이탈리아</a:t>
            </a:r>
            <a:r>
              <a:rPr lang="en-US" altLang="ko-KR" sz="4400" dirty="0"/>
              <a:t>)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182194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57884"/>
            <a:ext cx="7075512" cy="1143000"/>
          </a:xfrm>
        </p:spPr>
        <p:txBody>
          <a:bodyPr/>
          <a:lstStyle/>
          <a:p>
            <a:r>
              <a:rPr lang="en-US" sz="4400" dirty="0" smtClean="0"/>
              <a:t>#3) Last Supper Painting </a:t>
            </a:r>
            <a:br>
              <a:rPr lang="en-US" sz="4400" dirty="0" smtClean="0"/>
            </a:br>
            <a:r>
              <a:rPr lang="en-US" sz="4400" dirty="0" smtClean="0"/>
              <a:t>(</a:t>
            </a:r>
            <a:r>
              <a:rPr lang="ko-KR" altLang="en-US" sz="4400" dirty="0"/>
              <a:t>마지막 만찬을 </a:t>
            </a:r>
            <a:r>
              <a:rPr lang="ko-KR" altLang="en-US" sz="4400" dirty="0" smtClean="0"/>
              <a:t>그림</a:t>
            </a:r>
            <a:r>
              <a:rPr lang="en-US" altLang="ko-KR" sz="4400" dirty="0" smtClean="0"/>
              <a:t>)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615676"/>
            <a:ext cx="6553200" cy="4549628"/>
          </a:xfrm>
        </p:spPr>
      </p:pic>
      <p:sp>
        <p:nvSpPr>
          <p:cNvPr id="5" name="TextBox 4"/>
          <p:cNvSpPr txBox="1"/>
          <p:nvPr/>
        </p:nvSpPr>
        <p:spPr>
          <a:xfrm>
            <a:off x="1403648" y="5661248"/>
            <a:ext cx="4392488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Who painted the Last Supper?</a:t>
            </a:r>
          </a:p>
          <a:p>
            <a:pPr marL="342900" indent="-342900" algn="ctr">
              <a:buAutoNum type="alphaUcParenR"/>
            </a:pPr>
            <a:r>
              <a:rPr lang="en-US" dirty="0" smtClean="0">
                <a:solidFill>
                  <a:schemeClr val="bg1"/>
                </a:solidFill>
              </a:rPr>
              <a:t>Picasso </a:t>
            </a:r>
          </a:p>
          <a:p>
            <a:pPr marL="342900" indent="-342900" algn="ctr">
              <a:buAutoNum type="alphaUcParenR"/>
            </a:pPr>
            <a:r>
              <a:rPr lang="en-US" dirty="0" smtClean="0">
                <a:solidFill>
                  <a:schemeClr val="bg1"/>
                </a:solidFill>
              </a:rPr>
              <a:t>Leonardo </a:t>
            </a:r>
            <a:r>
              <a:rPr lang="en-US" dirty="0" err="1" smtClean="0">
                <a:solidFill>
                  <a:schemeClr val="bg1"/>
                </a:solidFill>
              </a:rPr>
              <a:t>DaVinci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 algn="ctr">
              <a:buAutoNum type="alphaUcParenR"/>
            </a:pPr>
            <a:r>
              <a:rPr lang="en-US" dirty="0" smtClean="0">
                <a:solidFill>
                  <a:schemeClr val="bg1"/>
                </a:solidFill>
              </a:rPr>
              <a:t>Michelangelo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52320" y="771307"/>
            <a:ext cx="1584176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Located in Milan, Italy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320" y="1700808"/>
            <a:ext cx="1584176" cy="175432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Jesus’ last meal with his apostles before he was crucified and captured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621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097" y="1669373"/>
            <a:ext cx="6516606" cy="43683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#4) Mount Etna </a:t>
            </a:r>
            <a:br>
              <a:rPr lang="en-US" sz="4400" dirty="0" smtClean="0"/>
            </a:br>
            <a:r>
              <a:rPr lang="en-US" sz="4400" dirty="0" smtClean="0"/>
              <a:t>(</a:t>
            </a:r>
            <a:r>
              <a:rPr lang="ko-KR" altLang="en-US" sz="4400" dirty="0" err="1"/>
              <a:t>에트나</a:t>
            </a:r>
            <a:r>
              <a:rPr lang="ko-KR" altLang="en-US" sz="4400" dirty="0"/>
              <a:t> </a:t>
            </a:r>
            <a:r>
              <a:rPr lang="ko-KR" altLang="en-US" sz="4400" dirty="0" smtClean="0"/>
              <a:t>산</a:t>
            </a:r>
            <a:r>
              <a:rPr lang="en-US" altLang="ko-KR" sz="4400" dirty="0" smtClean="0"/>
              <a:t>)</a:t>
            </a:r>
            <a:r>
              <a:rPr lang="en-US" sz="4400" dirty="0" smtClean="0"/>
              <a:t> 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7452320" y="771307"/>
            <a:ext cx="1584176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Located in Sicily, Italy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36750" y="1700808"/>
            <a:ext cx="1584176" cy="12003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Europe’s tallest and most active volcano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700808"/>
            <a:ext cx="6553200" cy="2668773"/>
          </a:xfrm>
        </p:spPr>
      </p:pic>
    </p:spTree>
    <p:extLst>
      <p:ext uri="{BB962C8B-B14F-4D97-AF65-F5344CB8AC3E}">
        <p14:creationId xmlns:p14="http://schemas.microsoft.com/office/powerpoint/2010/main" xmlns="" val="72619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75" y="171730"/>
            <a:ext cx="7488832" cy="1143000"/>
          </a:xfrm>
        </p:spPr>
        <p:txBody>
          <a:bodyPr/>
          <a:lstStyle/>
          <a:p>
            <a:pPr algn="l"/>
            <a:r>
              <a:rPr lang="en-US" sz="4000" dirty="0" smtClean="0"/>
              <a:t>Mount Etna (</a:t>
            </a:r>
            <a:r>
              <a:rPr lang="ko-KR" altLang="en-US" sz="4000" dirty="0" err="1"/>
              <a:t>에트나</a:t>
            </a:r>
            <a:r>
              <a:rPr lang="ko-KR" altLang="en-US" sz="4000" dirty="0"/>
              <a:t> 산</a:t>
            </a:r>
            <a:r>
              <a:rPr lang="en-US" altLang="ko-KR" sz="4000" dirty="0"/>
              <a:t>)</a:t>
            </a:r>
            <a:r>
              <a:rPr lang="en-US" sz="4000" dirty="0"/>
              <a:t> </a:t>
            </a:r>
            <a:r>
              <a:rPr lang="en-US" sz="4000" dirty="0" smtClean="0"/>
              <a:t>erupted on December 3, 2015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qe-TLyXsqU"/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25016" y="1752099"/>
            <a:ext cx="6912768" cy="43924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13756" y="5436833"/>
            <a:ext cx="5813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https://www.youtube.com/watch?v=oqe-TLyXsqU</a:t>
            </a:r>
          </a:p>
        </p:txBody>
      </p:sp>
    </p:spTree>
    <p:extLst>
      <p:ext uri="{BB962C8B-B14F-4D97-AF65-F5344CB8AC3E}">
        <p14:creationId xmlns:p14="http://schemas.microsoft.com/office/powerpoint/2010/main" xmlns="" val="147910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#5) Colosseum (</a:t>
            </a:r>
            <a:r>
              <a:rPr lang="ko-KR" altLang="en-US" sz="4400" dirty="0" smtClean="0"/>
              <a:t>콜로세움</a:t>
            </a:r>
            <a:r>
              <a:rPr lang="en-US" altLang="ko-KR" sz="4400" dirty="0" smtClean="0"/>
              <a:t>)</a:t>
            </a:r>
            <a:r>
              <a:rPr lang="en-US" sz="4400" dirty="0" smtClean="0"/>
              <a:t> 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578" y="1700808"/>
            <a:ext cx="6961644" cy="4085072"/>
          </a:xfrm>
        </p:spPr>
      </p:pic>
      <p:sp>
        <p:nvSpPr>
          <p:cNvPr id="5" name="TextBox 4"/>
          <p:cNvSpPr txBox="1"/>
          <p:nvPr/>
        </p:nvSpPr>
        <p:spPr>
          <a:xfrm>
            <a:off x="7452320" y="771307"/>
            <a:ext cx="1584176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Located in Rome, Italy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50360" y="1556792"/>
            <a:ext cx="1584176" cy="92333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Largest amphitheater ever built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0360" y="2630689"/>
            <a:ext cx="1584176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50,000-80,000 people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73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#6) </a:t>
            </a:r>
            <a:r>
              <a:rPr lang="en-US" sz="4400" dirty="0" err="1" smtClean="0"/>
              <a:t>Trevi</a:t>
            </a:r>
            <a:r>
              <a:rPr lang="en-US" sz="4400" dirty="0" smtClean="0"/>
              <a:t> Fountain (</a:t>
            </a:r>
            <a:r>
              <a:rPr lang="ko-KR" altLang="en-US" sz="4400" dirty="0" smtClean="0"/>
              <a:t>트레비분수</a:t>
            </a:r>
            <a:r>
              <a:rPr lang="en-US" altLang="ko-KR" sz="4400" dirty="0" smtClean="0"/>
              <a:t>)</a:t>
            </a:r>
            <a:r>
              <a:rPr lang="en-US" sz="4400" dirty="0" smtClean="0"/>
              <a:t> 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772816"/>
            <a:ext cx="6553200" cy="4370933"/>
          </a:xfrm>
        </p:spPr>
      </p:pic>
      <p:sp>
        <p:nvSpPr>
          <p:cNvPr id="5" name="TextBox 4"/>
          <p:cNvSpPr txBox="1"/>
          <p:nvPr/>
        </p:nvSpPr>
        <p:spPr>
          <a:xfrm>
            <a:off x="7452320" y="692696"/>
            <a:ext cx="1584176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Located in Rome, Italy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0756" y="1628800"/>
            <a:ext cx="1735740" cy="12003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People throw coins using right hand over left shoulder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00756" y="3086090"/>
            <a:ext cx="1735740" cy="147732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About 3,000 Euros are thrown into the fountain daily (3,851,361 won)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292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#7) Venice Grand Canal (</a:t>
            </a:r>
            <a:r>
              <a:rPr lang="ko-KR" altLang="en-US" sz="4400" dirty="0"/>
              <a:t>베니스 </a:t>
            </a:r>
            <a:r>
              <a:rPr lang="ko-KR" altLang="en-US" sz="4400" dirty="0" err="1" smtClean="0"/>
              <a:t>대운하</a:t>
            </a:r>
            <a:r>
              <a:rPr lang="en-US" altLang="ko-KR" sz="4400" dirty="0" smtClean="0"/>
              <a:t>)</a:t>
            </a:r>
            <a:r>
              <a:rPr lang="en-US" sz="4400" dirty="0" smtClean="0"/>
              <a:t> 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533" y="1916832"/>
            <a:ext cx="6553200" cy="251888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773" y="727333"/>
            <a:ext cx="9144000" cy="60845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08304" y="1588150"/>
            <a:ext cx="1728192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3.8 km long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08304" y="2206605"/>
            <a:ext cx="1728192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30 – 90 m wide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08304" y="2825060"/>
            <a:ext cx="1728192" cy="175432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People ride water buses, water taxis, and gondola (Venetian rowing boat)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314" y="1444402"/>
            <a:ext cx="6108171" cy="4581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08304" y="692696"/>
            <a:ext cx="1728192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Located in Venice, Italy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354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084327"/>
            <a:ext cx="6553200" cy="1143000"/>
          </a:xfrm>
        </p:spPr>
        <p:txBody>
          <a:bodyPr/>
          <a:lstStyle/>
          <a:p>
            <a:pPr algn="ctr"/>
            <a:r>
              <a:rPr lang="en-US" sz="4400" dirty="0" smtClean="0"/>
              <a:t>Key Question: </a:t>
            </a:r>
            <a:br>
              <a:rPr lang="en-US" sz="4400" dirty="0" smtClean="0"/>
            </a:br>
            <a:r>
              <a:rPr lang="en-US" dirty="0" smtClean="0"/>
              <a:t>How do you say </a:t>
            </a:r>
            <a:r>
              <a:rPr lang="en-US" dirty="0" smtClean="0">
                <a:solidFill>
                  <a:schemeClr val="tx1"/>
                </a:solidFill>
              </a:rPr>
              <a:t>“Hello” </a:t>
            </a:r>
            <a:r>
              <a:rPr lang="en-US" dirty="0" smtClean="0"/>
              <a:t>in Italian?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2780928"/>
            <a:ext cx="3877759" cy="2443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79493" y="260648"/>
            <a:ext cx="2250453" cy="96769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xmlns="" val="224938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039" y="116632"/>
            <a:ext cx="5617096" cy="648072"/>
          </a:xfrm>
          <a:solidFill>
            <a:schemeClr val="bg1"/>
          </a:solidFill>
        </p:spPr>
        <p:txBody>
          <a:bodyPr/>
          <a:lstStyle/>
          <a:p>
            <a:r>
              <a:rPr lang="en-US" sz="4000" u="sng" dirty="0" smtClean="0"/>
              <a:t>Photo Scavenger Hunt</a:t>
            </a:r>
            <a:endParaRPr lang="en-US" sz="4000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0625072"/>
              </p:ext>
            </p:extLst>
          </p:nvPr>
        </p:nvGraphicFramePr>
        <p:xfrm>
          <a:off x="971600" y="980728"/>
          <a:ext cx="5621316" cy="56839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5084"/>
                <a:gridCol w="3599740"/>
                <a:gridCol w="649502"/>
                <a:gridCol w="666990"/>
              </a:tblGrid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Item </a:t>
                      </a:r>
                      <a:r>
                        <a:rPr lang="en-US" sz="1400" kern="100" dirty="0" smtClean="0">
                          <a:effectLst/>
                        </a:rPr>
                        <a:t>No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A picture of: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Points: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Have: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62638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Something blue 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3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2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Your teachers (3 points/each) 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3/6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3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3 members jumping in the air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10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4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Writing “I love you” 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10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38565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5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Being silly at Leaning Tower of Pisa </a:t>
                      </a:r>
                      <a:endParaRPr lang="en-US" sz="1400" kern="100" dirty="0" smtClean="0">
                        <a:effectLst/>
                      </a:endParaRPr>
                    </a:p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 smtClean="0">
                          <a:effectLst/>
                        </a:rPr>
                        <a:t>(</a:t>
                      </a:r>
                      <a:r>
                        <a:rPr lang="ko-KR" sz="1400" kern="100" dirty="0" err="1">
                          <a:effectLst/>
                        </a:rPr>
                        <a:t>피사의</a:t>
                      </a:r>
                      <a:r>
                        <a:rPr lang="ko-KR" sz="1400" kern="100" dirty="0">
                          <a:effectLst/>
                        </a:rPr>
                        <a:t> 사탑은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6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Two people fighting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5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7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Team dancing 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10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The Colosseum (</a:t>
                      </a:r>
                      <a:r>
                        <a:rPr lang="ko-KR" sz="1400" kern="100">
                          <a:effectLst/>
                        </a:rPr>
                        <a:t>콜로세움</a:t>
                      </a:r>
                      <a:r>
                        <a:rPr lang="en-US" sz="1400" kern="100">
                          <a:effectLst/>
                        </a:rPr>
                        <a:t>)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62638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9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A mountain (</a:t>
                      </a:r>
                      <a:r>
                        <a:rPr lang="ko-KR" sz="1400" kern="100">
                          <a:effectLst/>
                        </a:rPr>
                        <a:t>산</a:t>
                      </a:r>
                      <a:r>
                        <a:rPr lang="en-US" sz="1400" kern="100">
                          <a:effectLst/>
                        </a:rPr>
                        <a:t>) / volcano (</a:t>
                      </a:r>
                      <a:r>
                        <a:rPr lang="ko-KR" sz="1400" kern="100">
                          <a:effectLst/>
                        </a:rPr>
                        <a:t>화산</a:t>
                      </a:r>
                      <a:r>
                        <a:rPr lang="en-US" sz="1400" kern="100">
                          <a:effectLst/>
                        </a:rPr>
                        <a:t>)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10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3 members with books on heads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5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11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 err="1">
                          <a:effectLst/>
                        </a:rPr>
                        <a:t>Trevi</a:t>
                      </a:r>
                      <a:r>
                        <a:rPr lang="en-US" sz="1400" kern="100" dirty="0">
                          <a:effectLst/>
                        </a:rPr>
                        <a:t> Fountain (</a:t>
                      </a:r>
                      <a:r>
                        <a:rPr lang="ko-KR" sz="1400" kern="100" dirty="0">
                          <a:effectLst/>
                        </a:rPr>
                        <a:t>트레비분수</a:t>
                      </a:r>
                      <a:r>
                        <a:rPr lang="en-US" sz="1400" kern="100" dirty="0">
                          <a:effectLst/>
                        </a:rPr>
                        <a:t>) 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12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A painting (</a:t>
                      </a:r>
                      <a:r>
                        <a:rPr lang="ko-KR" sz="1400" kern="100">
                          <a:effectLst/>
                        </a:rPr>
                        <a:t>그림</a:t>
                      </a:r>
                      <a:r>
                        <a:rPr lang="en-US" sz="1400" kern="100">
                          <a:effectLst/>
                        </a:rPr>
                        <a:t>) in Italy 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62638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13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Venice Grand Canal (</a:t>
                      </a:r>
                      <a:r>
                        <a:rPr lang="ko-KR" sz="1400" kern="100">
                          <a:effectLst/>
                        </a:rPr>
                        <a:t>베니스 대운하</a:t>
                      </a:r>
                      <a:r>
                        <a:rPr lang="en-US" sz="1400" kern="100">
                          <a:effectLst/>
                        </a:rPr>
                        <a:t>)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14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Team Picture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10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</a:tbl>
          </a:graphicData>
        </a:graphic>
      </p:graphicFrame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884368" y="7154341"/>
            <a:ext cx="190500" cy="165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884368" y="7640116"/>
            <a:ext cx="190500" cy="165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884368" y="8103666"/>
            <a:ext cx="190500" cy="165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884368" y="10454754"/>
            <a:ext cx="190500" cy="165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884368" y="8549754"/>
            <a:ext cx="190500" cy="165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884368" y="10002316"/>
            <a:ext cx="190500" cy="166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884368" y="9521304"/>
            <a:ext cx="188912" cy="165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7884368" y="9035529"/>
            <a:ext cx="190500" cy="1666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379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93468069"/>
              </p:ext>
            </p:extLst>
          </p:nvPr>
        </p:nvGraphicFramePr>
        <p:xfrm>
          <a:off x="899592" y="260648"/>
          <a:ext cx="5621316" cy="56839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5084"/>
                <a:gridCol w="3599740"/>
                <a:gridCol w="649502"/>
                <a:gridCol w="666990"/>
              </a:tblGrid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Item </a:t>
                      </a:r>
                      <a:r>
                        <a:rPr lang="en-US" sz="1400" kern="100" dirty="0" smtClean="0">
                          <a:effectLst/>
                        </a:rPr>
                        <a:t>No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A picture of: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Points: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Have: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62638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Something blue 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3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2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Your teachers (3 points/each) 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3/6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3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3 members jumping in the air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10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4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Writing “I love you” 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10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38565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5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Being silly at Leaning Tower of Pisa </a:t>
                      </a:r>
                      <a:endParaRPr lang="en-US" sz="1400" kern="100" dirty="0" smtClean="0">
                        <a:effectLst/>
                      </a:endParaRPr>
                    </a:p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 smtClean="0">
                          <a:effectLst/>
                        </a:rPr>
                        <a:t>(</a:t>
                      </a:r>
                      <a:r>
                        <a:rPr lang="ko-KR" sz="1400" kern="100" dirty="0" err="1">
                          <a:effectLst/>
                        </a:rPr>
                        <a:t>피사의</a:t>
                      </a:r>
                      <a:r>
                        <a:rPr lang="ko-KR" sz="1400" kern="100" dirty="0">
                          <a:effectLst/>
                        </a:rPr>
                        <a:t> 사탑은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6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Two people fighting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5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7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Team dancing 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10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The Colosseum (</a:t>
                      </a:r>
                      <a:r>
                        <a:rPr lang="ko-KR" sz="1400" kern="100">
                          <a:effectLst/>
                        </a:rPr>
                        <a:t>콜로세움</a:t>
                      </a:r>
                      <a:r>
                        <a:rPr lang="en-US" sz="1400" kern="100">
                          <a:effectLst/>
                        </a:rPr>
                        <a:t>)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62638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9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A mountain (</a:t>
                      </a:r>
                      <a:r>
                        <a:rPr lang="ko-KR" sz="1400" kern="100">
                          <a:effectLst/>
                        </a:rPr>
                        <a:t>산</a:t>
                      </a:r>
                      <a:r>
                        <a:rPr lang="en-US" sz="1400" kern="100">
                          <a:effectLst/>
                        </a:rPr>
                        <a:t>) / volcano (</a:t>
                      </a:r>
                      <a:r>
                        <a:rPr lang="ko-KR" sz="1400" kern="100">
                          <a:effectLst/>
                        </a:rPr>
                        <a:t>화산</a:t>
                      </a:r>
                      <a:r>
                        <a:rPr lang="en-US" sz="1400" kern="100">
                          <a:effectLst/>
                        </a:rPr>
                        <a:t>)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10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3 members with books on heads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5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11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 err="1">
                          <a:effectLst/>
                        </a:rPr>
                        <a:t>Trevi</a:t>
                      </a:r>
                      <a:r>
                        <a:rPr lang="en-US" sz="1400" kern="100" dirty="0">
                          <a:effectLst/>
                        </a:rPr>
                        <a:t> Fountain (</a:t>
                      </a:r>
                      <a:r>
                        <a:rPr lang="ko-KR" sz="1400" kern="100" dirty="0">
                          <a:effectLst/>
                        </a:rPr>
                        <a:t>트레비분수</a:t>
                      </a:r>
                      <a:r>
                        <a:rPr lang="en-US" sz="1400" kern="100" dirty="0">
                          <a:effectLst/>
                        </a:rPr>
                        <a:t>) 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12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A painting (</a:t>
                      </a:r>
                      <a:r>
                        <a:rPr lang="ko-KR" sz="1400" kern="100" dirty="0">
                          <a:effectLst/>
                        </a:rPr>
                        <a:t>그림</a:t>
                      </a:r>
                      <a:r>
                        <a:rPr lang="en-US" sz="1400" kern="100" dirty="0">
                          <a:effectLst/>
                        </a:rPr>
                        <a:t>) in Italy 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62638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13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Venice Grand Canal (</a:t>
                      </a:r>
                      <a:r>
                        <a:rPr lang="ko-KR" sz="1400" kern="100">
                          <a:effectLst/>
                        </a:rPr>
                        <a:t>베니스 대운하</a:t>
                      </a:r>
                      <a:r>
                        <a:rPr lang="en-US" sz="1400" kern="100">
                          <a:effectLst/>
                        </a:rPr>
                        <a:t>)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14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Team Picture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10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</a:tbl>
          </a:graphicData>
        </a:graphic>
      </p:graphicFrame>
      <p:sp>
        <p:nvSpPr>
          <p:cNvPr id="8" name="Multiply 7"/>
          <p:cNvSpPr/>
          <p:nvPr/>
        </p:nvSpPr>
        <p:spPr>
          <a:xfrm>
            <a:off x="5940152" y="4437112"/>
            <a:ext cx="486941" cy="43204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576064"/>
            <a:ext cx="5148064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810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74856133"/>
              </p:ext>
            </p:extLst>
          </p:nvPr>
        </p:nvGraphicFramePr>
        <p:xfrm>
          <a:off x="899592" y="260648"/>
          <a:ext cx="5621316" cy="56839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5084"/>
                <a:gridCol w="3599740"/>
                <a:gridCol w="649502"/>
                <a:gridCol w="666990"/>
              </a:tblGrid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Item </a:t>
                      </a:r>
                      <a:r>
                        <a:rPr lang="en-US" sz="1400" kern="100" dirty="0" smtClean="0">
                          <a:effectLst/>
                        </a:rPr>
                        <a:t>No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A picture of: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Points: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Have: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62638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Something blue 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3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2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Your teachers (3 points/each) 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3/6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3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3 members jumping in the air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10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4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Writing “I love you” 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10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38565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5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Being silly at Leaning Tower of Pisa </a:t>
                      </a:r>
                      <a:endParaRPr lang="en-US" sz="1400" kern="100" dirty="0" smtClean="0">
                        <a:effectLst/>
                      </a:endParaRPr>
                    </a:p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 smtClean="0">
                          <a:effectLst/>
                        </a:rPr>
                        <a:t>(</a:t>
                      </a:r>
                      <a:r>
                        <a:rPr lang="ko-KR" sz="1400" kern="100" dirty="0" err="1">
                          <a:effectLst/>
                        </a:rPr>
                        <a:t>피사의</a:t>
                      </a:r>
                      <a:r>
                        <a:rPr lang="ko-KR" sz="1400" kern="100" dirty="0">
                          <a:effectLst/>
                        </a:rPr>
                        <a:t> 사탑은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6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Two people fighting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5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7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Team dancing 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10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The Colosseum (</a:t>
                      </a:r>
                      <a:r>
                        <a:rPr lang="ko-KR" sz="1400" kern="100">
                          <a:effectLst/>
                        </a:rPr>
                        <a:t>콜로세움</a:t>
                      </a:r>
                      <a:r>
                        <a:rPr lang="en-US" sz="1400" kern="100">
                          <a:effectLst/>
                        </a:rPr>
                        <a:t>)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62638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9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A mountain (</a:t>
                      </a:r>
                      <a:r>
                        <a:rPr lang="ko-KR" sz="1400" kern="100">
                          <a:effectLst/>
                        </a:rPr>
                        <a:t>산</a:t>
                      </a:r>
                      <a:r>
                        <a:rPr lang="en-US" sz="1400" kern="100">
                          <a:effectLst/>
                        </a:rPr>
                        <a:t>) / volcano (</a:t>
                      </a:r>
                      <a:r>
                        <a:rPr lang="ko-KR" sz="1400" kern="100">
                          <a:effectLst/>
                        </a:rPr>
                        <a:t>화산</a:t>
                      </a:r>
                      <a:r>
                        <a:rPr lang="en-US" sz="1400" kern="100">
                          <a:effectLst/>
                        </a:rPr>
                        <a:t>)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10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3 members with books on heads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5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11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 err="1">
                          <a:effectLst/>
                        </a:rPr>
                        <a:t>Trevi</a:t>
                      </a:r>
                      <a:r>
                        <a:rPr lang="en-US" sz="1400" kern="100" dirty="0">
                          <a:effectLst/>
                        </a:rPr>
                        <a:t> Fountain (</a:t>
                      </a:r>
                      <a:r>
                        <a:rPr lang="ko-KR" sz="1400" kern="100" dirty="0">
                          <a:effectLst/>
                        </a:rPr>
                        <a:t>트레비분수</a:t>
                      </a:r>
                      <a:r>
                        <a:rPr lang="en-US" sz="1400" kern="100" dirty="0">
                          <a:effectLst/>
                        </a:rPr>
                        <a:t>) 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12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A painting (</a:t>
                      </a:r>
                      <a:r>
                        <a:rPr lang="ko-KR" sz="1400" kern="100">
                          <a:effectLst/>
                        </a:rPr>
                        <a:t>그림</a:t>
                      </a:r>
                      <a:r>
                        <a:rPr lang="en-US" sz="1400" kern="100">
                          <a:effectLst/>
                        </a:rPr>
                        <a:t>) in Italy 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62638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13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Venice Grand Canal (</a:t>
                      </a:r>
                      <a:r>
                        <a:rPr lang="ko-KR" sz="1400" kern="100">
                          <a:effectLst/>
                        </a:rPr>
                        <a:t>베니스 대운하</a:t>
                      </a:r>
                      <a:r>
                        <a:rPr lang="en-US" sz="1400" kern="100">
                          <a:effectLst/>
                        </a:rPr>
                        <a:t>)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14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Team Picture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10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</a:tbl>
          </a:graphicData>
        </a:graphic>
      </p:graphicFrame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2996952"/>
            <a:ext cx="4896544" cy="3672408"/>
          </a:xfrm>
        </p:spPr>
      </p:pic>
      <p:sp>
        <p:nvSpPr>
          <p:cNvPr id="8" name="Multiply 7"/>
          <p:cNvSpPr/>
          <p:nvPr/>
        </p:nvSpPr>
        <p:spPr>
          <a:xfrm>
            <a:off x="5940152" y="2564904"/>
            <a:ext cx="486941" cy="43204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314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556"/>
            <a:ext cx="9065359" cy="589248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5650" y="1264343"/>
            <a:ext cx="354330" cy="354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607349" y="1417638"/>
            <a:ext cx="354330" cy="35433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485905" y="1728190"/>
            <a:ext cx="242888" cy="2555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8" name="Oval 7"/>
          <p:cNvSpPr/>
          <p:nvPr/>
        </p:nvSpPr>
        <p:spPr>
          <a:xfrm>
            <a:off x="4687159" y="1422914"/>
            <a:ext cx="364330" cy="4330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 w="38100">
                <a:solidFill>
                  <a:schemeClr val="tx1"/>
                </a:solidFill>
              </a:ln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076056" y="1728190"/>
            <a:ext cx="2517136" cy="127754"/>
          </a:xfrm>
          <a:prstGeom prst="line">
            <a:avLst/>
          </a:prstGeom>
          <a:ln w="571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203848" y="4917680"/>
            <a:ext cx="5169218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100" dirty="0"/>
              <a:t>Flight time: </a:t>
            </a:r>
            <a:r>
              <a:rPr lang="en-US" sz="2100" dirty="0" smtClean="0"/>
              <a:t>11 - 18 </a:t>
            </a:r>
            <a:r>
              <a:rPr lang="en-US" sz="2100" dirty="0"/>
              <a:t>hours</a:t>
            </a:r>
          </a:p>
          <a:p>
            <a:pPr algn="ctr"/>
            <a:r>
              <a:rPr lang="en-US" sz="2100" dirty="0"/>
              <a:t>Cost: </a:t>
            </a:r>
            <a:r>
              <a:rPr lang="en-US" sz="2100" dirty="0" smtClean="0"/>
              <a:t>590,000 – 831,000 </a:t>
            </a:r>
            <a:r>
              <a:rPr lang="en-US" sz="2100" dirty="0"/>
              <a:t>won</a:t>
            </a:r>
          </a:p>
        </p:txBody>
      </p:sp>
    </p:spTree>
    <p:extLst>
      <p:ext uri="{BB962C8B-B14F-4D97-AF65-F5344CB8AC3E}">
        <p14:creationId xmlns:p14="http://schemas.microsoft.com/office/powerpoint/2010/main" xmlns="" val="148831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02410897"/>
              </p:ext>
            </p:extLst>
          </p:nvPr>
        </p:nvGraphicFramePr>
        <p:xfrm>
          <a:off x="899592" y="260648"/>
          <a:ext cx="5621316" cy="56839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5084"/>
                <a:gridCol w="3599740"/>
                <a:gridCol w="649502"/>
                <a:gridCol w="666990"/>
              </a:tblGrid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Item </a:t>
                      </a:r>
                      <a:r>
                        <a:rPr lang="en-US" sz="1400" kern="100" dirty="0" smtClean="0">
                          <a:effectLst/>
                        </a:rPr>
                        <a:t>No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A picture of: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Points: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Have: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62638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Something blue 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3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2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Your teachers (3 points/each) 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3/6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3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3 members jumping in the air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10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4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Writing “I love you” 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10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38565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5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Being silly at Leaning Tower of Pisa </a:t>
                      </a:r>
                      <a:endParaRPr lang="en-US" sz="1400" kern="100" dirty="0" smtClean="0">
                        <a:effectLst/>
                      </a:endParaRPr>
                    </a:p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 smtClean="0">
                          <a:effectLst/>
                        </a:rPr>
                        <a:t>(</a:t>
                      </a:r>
                      <a:r>
                        <a:rPr lang="ko-KR" sz="1400" kern="100" dirty="0" err="1">
                          <a:effectLst/>
                        </a:rPr>
                        <a:t>피사의</a:t>
                      </a:r>
                      <a:r>
                        <a:rPr lang="ko-KR" sz="1400" kern="100" dirty="0">
                          <a:effectLst/>
                        </a:rPr>
                        <a:t> 사탑은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6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Two people fighting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5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7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Team dancing 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10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The Colosseum (</a:t>
                      </a:r>
                      <a:r>
                        <a:rPr lang="ko-KR" sz="1400" kern="100">
                          <a:effectLst/>
                        </a:rPr>
                        <a:t>콜로세움</a:t>
                      </a:r>
                      <a:r>
                        <a:rPr lang="en-US" sz="1400" kern="100">
                          <a:effectLst/>
                        </a:rPr>
                        <a:t>)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62638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9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A mountain (</a:t>
                      </a:r>
                      <a:r>
                        <a:rPr lang="ko-KR" sz="1400" kern="100">
                          <a:effectLst/>
                        </a:rPr>
                        <a:t>산</a:t>
                      </a:r>
                      <a:r>
                        <a:rPr lang="en-US" sz="1400" kern="100">
                          <a:effectLst/>
                        </a:rPr>
                        <a:t>) / volcano (</a:t>
                      </a:r>
                      <a:r>
                        <a:rPr lang="ko-KR" sz="1400" kern="100">
                          <a:effectLst/>
                        </a:rPr>
                        <a:t>화산</a:t>
                      </a:r>
                      <a:r>
                        <a:rPr lang="en-US" sz="1400" kern="100">
                          <a:effectLst/>
                        </a:rPr>
                        <a:t>)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10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3 members with books on heads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5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11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 err="1">
                          <a:effectLst/>
                        </a:rPr>
                        <a:t>Trevi</a:t>
                      </a:r>
                      <a:r>
                        <a:rPr lang="en-US" sz="1400" kern="100" dirty="0">
                          <a:effectLst/>
                        </a:rPr>
                        <a:t> Fountain (</a:t>
                      </a:r>
                      <a:r>
                        <a:rPr lang="ko-KR" sz="1400" kern="100" dirty="0">
                          <a:effectLst/>
                        </a:rPr>
                        <a:t>트레비분수</a:t>
                      </a:r>
                      <a:r>
                        <a:rPr lang="en-US" sz="1400" kern="100" dirty="0">
                          <a:effectLst/>
                        </a:rPr>
                        <a:t>) 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12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A painting (</a:t>
                      </a:r>
                      <a:r>
                        <a:rPr lang="ko-KR" sz="1400" kern="100">
                          <a:effectLst/>
                        </a:rPr>
                        <a:t>그림</a:t>
                      </a:r>
                      <a:r>
                        <a:rPr lang="en-US" sz="1400" kern="100">
                          <a:effectLst/>
                        </a:rPr>
                        <a:t>) in Italy 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62638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13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Venice Grand Canal (</a:t>
                      </a:r>
                      <a:r>
                        <a:rPr lang="ko-KR" sz="1400" kern="100">
                          <a:effectLst/>
                        </a:rPr>
                        <a:t>베니스 대운하</a:t>
                      </a:r>
                      <a:r>
                        <a:rPr lang="en-US" sz="1400" kern="100">
                          <a:effectLst/>
                        </a:rPr>
                        <a:t>)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14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Team Picture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10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0045" y="2636912"/>
            <a:ext cx="5611809" cy="4136849"/>
          </a:xfrm>
          <a:prstGeom prst="rect">
            <a:avLst/>
          </a:prstGeom>
        </p:spPr>
      </p:pic>
      <p:sp>
        <p:nvSpPr>
          <p:cNvPr id="9" name="Multiply 8"/>
          <p:cNvSpPr/>
          <p:nvPr/>
        </p:nvSpPr>
        <p:spPr>
          <a:xfrm>
            <a:off x="5940152" y="2180416"/>
            <a:ext cx="486941" cy="43204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74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039" y="116632"/>
            <a:ext cx="5617096" cy="648072"/>
          </a:xfrm>
          <a:solidFill>
            <a:schemeClr val="bg1"/>
          </a:solidFill>
        </p:spPr>
        <p:txBody>
          <a:bodyPr/>
          <a:lstStyle/>
          <a:p>
            <a:r>
              <a:rPr lang="en-US" sz="4000" u="sng" dirty="0" smtClean="0"/>
              <a:t>Photo Scavenger Hunt</a:t>
            </a:r>
            <a:endParaRPr lang="en-US" sz="4000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971600" y="980728"/>
          <a:ext cx="5621316" cy="56839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5084"/>
                <a:gridCol w="3599740"/>
                <a:gridCol w="649502"/>
                <a:gridCol w="666990"/>
              </a:tblGrid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Item </a:t>
                      </a:r>
                      <a:r>
                        <a:rPr lang="en-US" sz="1400" kern="100" dirty="0" smtClean="0">
                          <a:effectLst/>
                        </a:rPr>
                        <a:t>No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A picture of: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Points: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Have: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62638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Something blue 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3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2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Your teachers (3 points/each) 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3/6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3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3 members jumping in the air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10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4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Writing “I love you” 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10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38565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5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Being silly at Leaning Tower of Pisa </a:t>
                      </a:r>
                      <a:endParaRPr lang="en-US" sz="1400" kern="100" dirty="0" smtClean="0">
                        <a:effectLst/>
                      </a:endParaRPr>
                    </a:p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 smtClean="0">
                          <a:effectLst/>
                        </a:rPr>
                        <a:t>(</a:t>
                      </a:r>
                      <a:r>
                        <a:rPr lang="ko-KR" sz="1400" kern="100" dirty="0" err="1">
                          <a:effectLst/>
                        </a:rPr>
                        <a:t>피사의</a:t>
                      </a:r>
                      <a:r>
                        <a:rPr lang="ko-KR" sz="1400" kern="100" dirty="0">
                          <a:effectLst/>
                        </a:rPr>
                        <a:t> 사탑은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6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Two people fighting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5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7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Team dancing 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10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The Colosseum (</a:t>
                      </a:r>
                      <a:r>
                        <a:rPr lang="ko-KR" sz="1400" kern="100">
                          <a:effectLst/>
                        </a:rPr>
                        <a:t>콜로세움</a:t>
                      </a:r>
                      <a:r>
                        <a:rPr lang="en-US" sz="1400" kern="100">
                          <a:effectLst/>
                        </a:rPr>
                        <a:t>)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62638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9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A mountain (</a:t>
                      </a:r>
                      <a:r>
                        <a:rPr lang="ko-KR" sz="1400" kern="100">
                          <a:effectLst/>
                        </a:rPr>
                        <a:t>산</a:t>
                      </a:r>
                      <a:r>
                        <a:rPr lang="en-US" sz="1400" kern="100">
                          <a:effectLst/>
                        </a:rPr>
                        <a:t>) / volcano (</a:t>
                      </a:r>
                      <a:r>
                        <a:rPr lang="ko-KR" sz="1400" kern="100">
                          <a:effectLst/>
                        </a:rPr>
                        <a:t>화산</a:t>
                      </a:r>
                      <a:r>
                        <a:rPr lang="en-US" sz="1400" kern="100">
                          <a:effectLst/>
                        </a:rPr>
                        <a:t>)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10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3 members with books on heads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5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11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 err="1">
                          <a:effectLst/>
                        </a:rPr>
                        <a:t>Trevi</a:t>
                      </a:r>
                      <a:r>
                        <a:rPr lang="en-US" sz="1400" kern="100" dirty="0">
                          <a:effectLst/>
                        </a:rPr>
                        <a:t> Fountain (</a:t>
                      </a:r>
                      <a:r>
                        <a:rPr lang="ko-KR" sz="1400" kern="100" dirty="0">
                          <a:effectLst/>
                        </a:rPr>
                        <a:t>트레비분수</a:t>
                      </a:r>
                      <a:r>
                        <a:rPr lang="en-US" sz="1400" kern="100" dirty="0">
                          <a:effectLst/>
                        </a:rPr>
                        <a:t>) 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12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A painting (</a:t>
                      </a:r>
                      <a:r>
                        <a:rPr lang="ko-KR" sz="1400" kern="100">
                          <a:effectLst/>
                        </a:rPr>
                        <a:t>그림</a:t>
                      </a:r>
                      <a:r>
                        <a:rPr lang="en-US" sz="1400" kern="100">
                          <a:effectLst/>
                        </a:rPr>
                        <a:t>) in Italy 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62638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13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Venice Grand Canal (</a:t>
                      </a:r>
                      <a:r>
                        <a:rPr lang="ko-KR" sz="1400" kern="100">
                          <a:effectLst/>
                        </a:rPr>
                        <a:t>베니스 대운하</a:t>
                      </a:r>
                      <a:r>
                        <a:rPr lang="en-US" sz="1400" kern="100">
                          <a:effectLst/>
                        </a:rPr>
                        <a:t>)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  <a:tr h="37902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14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 dirty="0">
                          <a:effectLst/>
                        </a:rPr>
                        <a:t>Team Picture</a:t>
                      </a: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r>
                        <a:rPr lang="en-US" sz="1400" kern="100">
                          <a:effectLst/>
                        </a:rPr>
                        <a:t>10</a:t>
                      </a:r>
                      <a:endParaRPr lang="en-US" sz="1400" kern="10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  <a:tabLst>
                          <a:tab pos="2514600" algn="l"/>
                        </a:tabLst>
                      </a:pPr>
                      <a:endParaRPr lang="en-US" sz="14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4742" marR="44742" marT="0" marB="0"/>
                </a:tc>
              </a:tr>
            </a:tbl>
          </a:graphicData>
        </a:graphic>
      </p:graphicFrame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884368" y="7154341"/>
            <a:ext cx="190500" cy="165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884368" y="7640116"/>
            <a:ext cx="190500" cy="165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884368" y="8103666"/>
            <a:ext cx="190500" cy="165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884368" y="10454754"/>
            <a:ext cx="190500" cy="165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884368" y="8549754"/>
            <a:ext cx="190500" cy="165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884368" y="10002316"/>
            <a:ext cx="190500" cy="166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884368" y="9521304"/>
            <a:ext cx="188912" cy="165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7884368" y="9035529"/>
            <a:ext cx="190500" cy="1666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3" name="Multiply 2"/>
          <p:cNvSpPr/>
          <p:nvPr/>
        </p:nvSpPr>
        <p:spPr>
          <a:xfrm>
            <a:off x="6084168" y="1340768"/>
            <a:ext cx="364967" cy="43204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y 18"/>
          <p:cNvSpPr/>
          <p:nvPr/>
        </p:nvSpPr>
        <p:spPr>
          <a:xfrm>
            <a:off x="6084167" y="2420888"/>
            <a:ext cx="364967" cy="43204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6093172" y="3606680"/>
            <a:ext cx="364967" cy="43204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6080075" y="3992227"/>
            <a:ext cx="364967" cy="43204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/>
          <p:cNvSpPr/>
          <p:nvPr/>
        </p:nvSpPr>
        <p:spPr>
          <a:xfrm>
            <a:off x="6093172" y="5478888"/>
            <a:ext cx="364967" cy="43204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209184" y="764704"/>
            <a:ext cx="172819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Get as many X’s as you can!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209184" y="1589454"/>
            <a:ext cx="172819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Turn in one sheet per team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209184" y="2443562"/>
            <a:ext cx="172819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You </a:t>
            </a:r>
            <a:r>
              <a:rPr lang="en-US" smtClean="0"/>
              <a:t>have 20 </a:t>
            </a:r>
            <a:r>
              <a:rPr lang="en-US" dirty="0" smtClean="0"/>
              <a:t>minutes!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223992" y="4072742"/>
            <a:ext cx="172819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Any questions?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223992" y="3264063"/>
            <a:ext cx="172819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Winning team = most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5654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6553200" cy="1143000"/>
          </a:xfrm>
        </p:spPr>
        <p:txBody>
          <a:bodyPr/>
          <a:lstStyle/>
          <a:p>
            <a:r>
              <a:rPr lang="en-US" dirty="0" smtClean="0"/>
              <a:t>Let’s go to 3</a:t>
            </a:r>
            <a:r>
              <a:rPr lang="en-US" baseline="30000" dirty="0" smtClean="0"/>
              <a:t>rd</a:t>
            </a:r>
            <a:r>
              <a:rPr lang="en-US" dirty="0" smtClean="0"/>
              <a:t> floor hallway!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3490" y="2132856"/>
            <a:ext cx="3495819" cy="3871295"/>
          </a:xfrm>
        </p:spPr>
      </p:pic>
    </p:spTree>
    <p:extLst>
      <p:ext uri="{BB962C8B-B14F-4D97-AF65-F5344CB8AC3E}">
        <p14:creationId xmlns:p14="http://schemas.microsoft.com/office/powerpoint/2010/main" xmlns="" val="380617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5337" y="2566600"/>
            <a:ext cx="5868144" cy="374212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7544" y="980728"/>
            <a:ext cx="6553200" cy="1143000"/>
          </a:xfrm>
        </p:spPr>
        <p:txBody>
          <a:bodyPr/>
          <a:lstStyle/>
          <a:p>
            <a:r>
              <a:rPr lang="en-US" dirty="0" smtClean="0"/>
              <a:t>See you tomorrow. We are going to USA! </a:t>
            </a:r>
            <a:r>
              <a:rPr lang="en-US" dirty="0" smtClean="0">
                <a:sym typeface="Wingdings" panose="05000000000000000000" pitchFamily="2" charset="2"/>
              </a:rPr>
              <a:t>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2943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853" y="260648"/>
            <a:ext cx="6336704" cy="1440160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 smtClean="0"/>
              <a:t>What continent is Italy located?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4287" y="4365104"/>
            <a:ext cx="3462146" cy="23151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498" y="1944489"/>
            <a:ext cx="3016232" cy="2412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2216" y="1772816"/>
            <a:ext cx="3078956" cy="312896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707904" y="2539066"/>
            <a:ext cx="2045977" cy="13255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>
                  <a:solidFill>
                    <a:schemeClr val="tx1"/>
                  </a:solidFill>
                </a:ln>
              </a:rPr>
              <a:t>Europe! </a:t>
            </a:r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593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LxuvEchge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1218603"/>
            <a:ext cx="7099434" cy="42865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00685" y="5157192"/>
            <a:ext cx="369806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https://www.youtube.com/watch?v=5LxuvEchge4</a:t>
            </a:r>
          </a:p>
        </p:txBody>
      </p:sp>
    </p:spTree>
    <p:extLst>
      <p:ext uri="{BB962C8B-B14F-4D97-AF65-F5344CB8AC3E}">
        <p14:creationId xmlns:p14="http://schemas.microsoft.com/office/powerpoint/2010/main" xmlns="" val="160124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084327"/>
            <a:ext cx="6553200" cy="1143000"/>
          </a:xfrm>
        </p:spPr>
        <p:txBody>
          <a:bodyPr/>
          <a:lstStyle/>
          <a:p>
            <a:pPr algn="ctr"/>
            <a:r>
              <a:rPr lang="en-US" sz="4400" dirty="0" smtClean="0"/>
              <a:t>Key Question: </a:t>
            </a:r>
            <a:br>
              <a:rPr lang="en-US" sz="4400" dirty="0" smtClean="0"/>
            </a:br>
            <a:r>
              <a:rPr lang="en-US" dirty="0" smtClean="0"/>
              <a:t>How do you say </a:t>
            </a:r>
            <a:r>
              <a:rPr lang="en-US" dirty="0" smtClean="0">
                <a:solidFill>
                  <a:schemeClr val="tx1"/>
                </a:solidFill>
              </a:rPr>
              <a:t>“Hello” </a:t>
            </a:r>
            <a:r>
              <a:rPr lang="en-US" dirty="0" smtClean="0"/>
              <a:t>in Italian?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2780928"/>
            <a:ext cx="3877759" cy="2443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79493" y="260648"/>
            <a:ext cx="2250453" cy="96769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xmlns="" val="285798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Facts about Italy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Population: 61 million people</a:t>
            </a:r>
          </a:p>
          <a:p>
            <a:r>
              <a:rPr lang="en-US" dirty="0" smtClean="0"/>
              <a:t>Most people are Christians (Roman Catholics = 90%) </a:t>
            </a:r>
          </a:p>
          <a:p>
            <a:r>
              <a:rPr lang="en-US" dirty="0" smtClean="0"/>
              <a:t>It has 3 active volcanoes</a:t>
            </a:r>
          </a:p>
          <a:p>
            <a:r>
              <a:rPr lang="en-US" dirty="0" smtClean="0"/>
              <a:t>Christopher Columbus is Italian. He discovered America!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6216" y="3501008"/>
            <a:ext cx="2370753" cy="303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129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6553200" cy="1301006"/>
          </a:xfrm>
        </p:spPr>
        <p:txBody>
          <a:bodyPr/>
          <a:lstStyle/>
          <a:p>
            <a:r>
              <a:rPr lang="en-US" dirty="0" smtClean="0"/>
              <a:t>Let’s see famous things!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2020094"/>
            <a:ext cx="6553200" cy="3686175"/>
          </a:xfrm>
        </p:spPr>
      </p:pic>
    </p:spTree>
    <p:extLst>
      <p:ext uri="{BB962C8B-B14F-4D97-AF65-F5344CB8AC3E}">
        <p14:creationId xmlns:p14="http://schemas.microsoft.com/office/powerpoint/2010/main" xmlns="" val="334775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7200800" cy="1143000"/>
          </a:xfrm>
        </p:spPr>
        <p:txBody>
          <a:bodyPr/>
          <a:lstStyle/>
          <a:p>
            <a:r>
              <a:rPr lang="en-US" sz="4400" dirty="0" smtClean="0"/>
              <a:t>#1) Blue Grotto Sea Cave (</a:t>
            </a:r>
            <a:r>
              <a:rPr lang="ko-KR" altLang="en-US" sz="4400" b="0" dirty="0"/>
              <a:t>푸른 작은 바다 </a:t>
            </a:r>
            <a:r>
              <a:rPr lang="ko-KR" altLang="en-US" sz="4400" b="0" dirty="0" smtClean="0"/>
              <a:t>동굴</a:t>
            </a:r>
            <a:r>
              <a:rPr lang="en-US" altLang="ko-KR" sz="4400" b="0" dirty="0" smtClean="0"/>
              <a:t>)</a:t>
            </a:r>
            <a:r>
              <a:rPr lang="en-US" sz="4400" dirty="0" smtClean="0"/>
              <a:t> 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693093"/>
            <a:ext cx="4248472" cy="2770358"/>
          </a:xfrm>
        </p:spPr>
      </p:pic>
      <p:sp>
        <p:nvSpPr>
          <p:cNvPr id="4" name="TextBox 3"/>
          <p:cNvSpPr txBox="1"/>
          <p:nvPr/>
        </p:nvSpPr>
        <p:spPr>
          <a:xfrm>
            <a:off x="7452320" y="771307"/>
            <a:ext cx="1584176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Located in Capri, Italy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1697173"/>
            <a:ext cx="3810000" cy="2543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2060848"/>
            <a:ext cx="5466280" cy="40997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52320" y="4519883"/>
            <a:ext cx="1433832" cy="147732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Water is very blue because of the lighting in the cave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421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7164288" cy="1143000"/>
          </a:xfrm>
        </p:spPr>
        <p:txBody>
          <a:bodyPr/>
          <a:lstStyle/>
          <a:p>
            <a:r>
              <a:rPr lang="en-US" sz="4400" dirty="0" smtClean="0"/>
              <a:t>#2) Leaning Tower of Pisa </a:t>
            </a:r>
            <a:br>
              <a:rPr lang="en-US" sz="4400" dirty="0" smtClean="0"/>
            </a:br>
            <a:r>
              <a:rPr lang="en-US" sz="4400" dirty="0" smtClean="0"/>
              <a:t>(</a:t>
            </a:r>
            <a:r>
              <a:rPr lang="ko-KR" altLang="en-US" sz="4400" dirty="0" err="1"/>
              <a:t>피사의</a:t>
            </a:r>
            <a:r>
              <a:rPr lang="ko-KR" altLang="en-US" sz="4400" dirty="0"/>
              <a:t> </a:t>
            </a:r>
            <a:r>
              <a:rPr lang="ko-KR" altLang="en-US" sz="4400" dirty="0" smtClean="0"/>
              <a:t>사탑은</a:t>
            </a:r>
            <a:r>
              <a:rPr lang="en-US" altLang="ko-KR" sz="4400" dirty="0" smtClean="0"/>
              <a:t>)</a:t>
            </a:r>
            <a:r>
              <a:rPr lang="en-US" sz="4400" dirty="0" smtClean="0"/>
              <a:t> 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2021844"/>
            <a:ext cx="6553200" cy="3682674"/>
          </a:xfrm>
        </p:spPr>
      </p:pic>
      <p:sp>
        <p:nvSpPr>
          <p:cNvPr id="5" name="TextBox 4"/>
          <p:cNvSpPr txBox="1"/>
          <p:nvPr/>
        </p:nvSpPr>
        <p:spPr>
          <a:xfrm>
            <a:off x="7452320" y="771307"/>
            <a:ext cx="1584176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Located in Pisa, Italy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52320" y="1698678"/>
            <a:ext cx="1584176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Height: 55 meters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7743" y="2564904"/>
            <a:ext cx="1584176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Weight: 14,500 tons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2320" y="3450922"/>
            <a:ext cx="1584176" cy="92333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It took 199 years to complete it!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650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Kalu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hina-PowerPoint-Template" id="{2590FAB2-C644-4FD1-9961-9E651C0AF4E4}" vid="{2804B71F-5DCF-4414-80BC-E20D55FD40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Italy-PowerPoint-Template</Template>
  <TotalTime>395</TotalTime>
  <Words>937</Words>
  <Application>Microsoft Office PowerPoint</Application>
  <PresentationFormat>화면 슬라이드 쇼(4:3)</PresentationFormat>
  <Paragraphs>305</Paragraphs>
  <Slides>23</Slides>
  <Notes>5</Notes>
  <HiddenSlides>0</HiddenSlides>
  <MMClips>2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24" baseType="lpstr">
      <vt:lpstr>Kalup</vt:lpstr>
      <vt:lpstr>슬라이드 1</vt:lpstr>
      <vt:lpstr>슬라이드 2</vt:lpstr>
      <vt:lpstr>What continent is Italy located? </vt:lpstr>
      <vt:lpstr>슬라이드 4</vt:lpstr>
      <vt:lpstr>Key Question:  How do you say “Hello” in Italian? </vt:lpstr>
      <vt:lpstr>Facts about Italy </vt:lpstr>
      <vt:lpstr>Let’s see famous things! </vt:lpstr>
      <vt:lpstr>#1) Blue Grotto Sea Cave (푸른 작은 바다 동굴) </vt:lpstr>
      <vt:lpstr>#2) Leaning Tower of Pisa  (피사의 사탑은) </vt:lpstr>
      <vt:lpstr>#3) Last Supper Painting  (마지막 만찬을 그림)</vt:lpstr>
      <vt:lpstr>#4) Mount Etna  (에트나 산) </vt:lpstr>
      <vt:lpstr>Mount Etna (에트나 산) erupted on December 3, 2015</vt:lpstr>
      <vt:lpstr>#5) Colosseum (콜로세움) </vt:lpstr>
      <vt:lpstr>#6) Trevi Fountain (트레비분수) </vt:lpstr>
      <vt:lpstr>#7) Venice Grand Canal (베니스 대운하) </vt:lpstr>
      <vt:lpstr>Key Question:  How do you say “Hello” in Italian? </vt:lpstr>
      <vt:lpstr>Photo Scavenger Hunt</vt:lpstr>
      <vt:lpstr>슬라이드 18</vt:lpstr>
      <vt:lpstr>슬라이드 19</vt:lpstr>
      <vt:lpstr>슬라이드 20</vt:lpstr>
      <vt:lpstr>Photo Scavenger Hunt</vt:lpstr>
      <vt:lpstr>Let’s go to 3rd floor hallway!</vt:lpstr>
      <vt:lpstr>See you tomorrow. We are going to USA! 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SJ</dc:creator>
  <cp:lastModifiedBy>user</cp:lastModifiedBy>
  <cp:revision>17</cp:revision>
  <dcterms:created xsi:type="dcterms:W3CDTF">2015-12-29T05:04:57Z</dcterms:created>
  <dcterms:modified xsi:type="dcterms:W3CDTF">2016-12-21T01:38:52Z</dcterms:modified>
</cp:coreProperties>
</file>