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71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99FF"/>
    <a:srgbClr val="99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49251-8D95-47D6-8ADC-9BC05ED6EB1A}" type="datetimeFigureOut">
              <a:rPr lang="ko-KR" altLang="en-US" smtClean="0"/>
              <a:t>2016-10-11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1B21-C61A-460A-9A61-24DACDEE72E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1B21-C61A-460A-9A61-24DACDEE72E8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E355E4-860C-452F-86AD-5ECC1279626C}" type="datetimeFigureOut">
              <a:rPr lang="ko-KR" altLang="en-US" smtClean="0"/>
              <a:pPr/>
              <a:t>2016-10-11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A3BAFC-7158-4E25-B59E-91033FDE67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fast and furious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405"/>
            <a:ext cx="11052720" cy="6247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70963" y="404664"/>
            <a:ext cx="7272808" cy="206210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Dear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endParaRPr lang="ko-KR" altLang="ko-KR" sz="32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On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 I have to go to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(3)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 to complete a mission. The President is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(4)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 because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(5)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 took her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(6)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3501008"/>
            <a:ext cx="7272808" cy="206210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The mission will be difficult because there are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(7)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 in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(8)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(9)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(10)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and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(11)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will also help with the mission.</a:t>
            </a:r>
            <a:endParaRPr lang="ko-KR" alt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99592" y="798938"/>
            <a:ext cx="7344816" cy="156966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I’m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(12)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because I got a new car. I will use it for the mission. It was made in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(13).</a:t>
            </a:r>
            <a:endParaRPr lang="ko-KR" altLang="en-US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56992"/>
            <a:ext cx="7344816" cy="156966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It’s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(14)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with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(15)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stripes. It’s bigger than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(16)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and faster than a/an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(17) (18)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ko-KR" alt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692696"/>
            <a:ext cx="7056784" cy="156966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We will meet in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(19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) and drive for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(20)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kilometers. We will drive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(21)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the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(22)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River.</a:t>
            </a:r>
            <a:endParaRPr lang="ko-KR" altLang="en-US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3212976"/>
            <a:ext cx="7056784" cy="107721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We will also drive by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(23)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and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(24).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We will arrive in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(25)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at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(26).</a:t>
            </a:r>
            <a:endParaRPr lang="ko-KR" altLang="en-US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99592" y="764704"/>
            <a:ext cx="7344816" cy="107721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For the mission we will also need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(25), (28) </a:t>
            </a:r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and </a:t>
            </a:r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(29). </a:t>
            </a:r>
            <a:endParaRPr lang="ko-KR" altLang="en-US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7344816" cy="233910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Can you help with the mission?</a:t>
            </a:r>
            <a:endParaRPr lang="ko-KR" altLang="ko-KR" sz="32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 </a:t>
            </a:r>
            <a:endParaRPr lang="ko-KR" altLang="ko-KR" sz="32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Bookman Old Style" pitchFamily="18" charset="0"/>
              </a:rPr>
              <a:t>From,  </a:t>
            </a:r>
            <a:endParaRPr lang="ko-KR" altLang="ko-KR" sz="32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en-US" altLang="ko-KR" sz="3200" dirty="0">
                <a:solidFill>
                  <a:srgbClr val="FF0000"/>
                </a:solidFill>
                <a:latin typeface="Bookman Old Style" pitchFamily="18" charset="0"/>
              </a:rPr>
              <a:t>(30)</a:t>
            </a:r>
            <a:endParaRPr lang="ko-KR" altLang="ko-KR" sz="3200" dirty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76" r="2750" b="10800"/>
          <a:stretch/>
        </p:blipFill>
        <p:spPr>
          <a:xfrm>
            <a:off x="0" y="1333201"/>
            <a:ext cx="9178821" cy="5517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049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>
                <a:latin typeface="Impact" panose="020B0806030902050204" pitchFamily="34" charset="0"/>
              </a:rPr>
              <a:t>Mission complete</a:t>
            </a:r>
            <a:endParaRPr lang="ko-KR" altLang="en-US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7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>
                <a:latin typeface="Berlin Sans FB" pitchFamily="34" charset="0"/>
              </a:rPr>
              <a:t>The “Fast and Furious” are famous movies in America. There are 7 movies.</a:t>
            </a:r>
          </a:p>
        </p:txBody>
      </p:sp>
      <p:pic>
        <p:nvPicPr>
          <p:cNvPr id="4" name="그림 3" descr="Fast and Furious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141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Berlin Sans FB" pitchFamily="34" charset="0"/>
              </a:rPr>
              <a:t>What do you think the movies are about?</a:t>
            </a:r>
            <a:endParaRPr lang="ko-KR" altLang="en-US" sz="3200" dirty="0">
              <a:latin typeface="Berlin Sans FB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8134"/>
            <a:ext cx="6748242" cy="3795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3279237"/>
            <a:ext cx="5436096" cy="35787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87016" y="19188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Century Gothic" pitchFamily="34" charset="0"/>
              </a:rPr>
              <a:t>The movies are about fast cars.</a:t>
            </a:r>
            <a:endParaRPr lang="ko-KR" altLang="en-US" sz="3600" b="1" dirty="0">
              <a:latin typeface="Century Gothi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99"/>
          <a:stretch/>
        </p:blipFill>
        <p:spPr>
          <a:xfrm>
            <a:off x="647564" y="954846"/>
            <a:ext cx="7848872" cy="5786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11560" y="16632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latin typeface="Century Gothic" pitchFamily="34" charset="0"/>
              </a:rPr>
              <a:t>The characters in the movies fight bad guys to complete a mission.</a:t>
            </a:r>
            <a:endParaRPr lang="ko-KR" altLang="en-US" sz="3200" b="1" dirty="0">
              <a:latin typeface="Century Gothic" pitchFamily="34" charset="0"/>
            </a:endParaRPr>
          </a:p>
        </p:txBody>
      </p:sp>
      <p:pic>
        <p:nvPicPr>
          <p:cNvPr id="7" name="그림 3" descr="fast and furious 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7298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1905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1"/>
          <p:cNvSpPr/>
          <p:nvPr/>
        </p:nvSpPr>
        <p:spPr>
          <a:xfrm>
            <a:off x="611560" y="332656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800" b="1" dirty="0">
                <a:latin typeface="Century Gothic" pitchFamily="34" charset="0"/>
              </a:rPr>
              <a:t>Let’s watch a Fast and Furious video.</a:t>
            </a:r>
            <a:endParaRPr lang="ko-KR" altLang="en-US" sz="4800" b="1" dirty="0"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32856"/>
            <a:ext cx="9301033" cy="36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94928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mtClean="0"/>
              <a:t>https://www.youtube.com/watch?v=Skpu5HaVkOc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xmlns="" val="351808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5516" y="248388"/>
            <a:ext cx="8712968" cy="2664296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31540" y="176380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>
                <a:latin typeface="Tw Cen MT Condensed Extra Bold" pitchFamily="34" charset="0"/>
              </a:rPr>
              <a:t>Mad Lib Activity </a:t>
            </a:r>
            <a:endParaRPr lang="ko-KR" altLang="en-US" sz="8800" dirty="0">
              <a:latin typeface="Tw Cen MT Condensed Extra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556" y="15445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Century Gothic" pitchFamily="34" charset="0"/>
              </a:rPr>
              <a:t>A mad lib is a story with blank spaces. I will ask you for words to fill in the spaces. Then, I will read the completed story. </a:t>
            </a:r>
            <a:endParaRPr lang="ko-KR" altLang="en-US" sz="2400" dirty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139"/>
          <a:stretch/>
        </p:blipFill>
        <p:spPr>
          <a:xfrm>
            <a:off x="1187624" y="3125616"/>
            <a:ext cx="7164333" cy="41929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555775" y="116633"/>
            <a:ext cx="3672409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3000"/>
                  <a:lumOff val="57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  <a:alpha val="8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2" y="1052736"/>
            <a:ext cx="8964488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altLang="ko-KR" sz="2400" b="1" smtClean="0"/>
              <a:t>1. Student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2. Date</a:t>
            </a:r>
            <a:endParaRPr lang="ko-KR" altLang="ko-KR" sz="2400" dirty="0"/>
          </a:p>
          <a:p>
            <a:pPr lvl="0"/>
            <a:r>
              <a:rPr lang="en-US" altLang="ko-KR" sz="2400" b="1"/>
              <a:t>3</a:t>
            </a:r>
            <a:r>
              <a:rPr lang="en-US" altLang="ko-KR" sz="2400" b="1" smtClean="0"/>
              <a:t>. City </a:t>
            </a:r>
            <a:r>
              <a:rPr lang="en-US" altLang="ko-KR" sz="2400" b="1" dirty="0"/>
              <a:t>in Korea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4. Emotion</a:t>
            </a:r>
            <a:endParaRPr lang="ko-KR" altLang="ko-KR" sz="2400" dirty="0"/>
          </a:p>
          <a:p>
            <a:pPr lvl="0"/>
            <a:r>
              <a:rPr lang="en-US" altLang="ko-KR" sz="2400" b="1"/>
              <a:t>5</a:t>
            </a:r>
            <a:r>
              <a:rPr lang="en-US" altLang="ko-KR" sz="2400" b="1" smtClean="0"/>
              <a:t>. Student 2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6. Something expensive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7</a:t>
            </a:r>
            <a:r>
              <a:rPr lang="en-US" altLang="ko-KR" sz="2400" b="1"/>
              <a:t>. </a:t>
            </a:r>
            <a:r>
              <a:rPr lang="en-US" altLang="ko-KR" sz="2400" b="1" smtClean="0"/>
              <a:t>Fictional creature </a:t>
            </a:r>
            <a:r>
              <a:rPr lang="en-US" altLang="ko-KR" sz="2400" b="1" dirty="0"/>
              <a:t>(plural)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8. City in Korea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9. Teacher’s </a:t>
            </a:r>
            <a:r>
              <a:rPr lang="en-US" altLang="ko-KR" sz="2400" b="1"/>
              <a:t>name </a:t>
            </a:r>
            <a:r>
              <a:rPr lang="en-US" altLang="ko-KR" sz="2400" b="1" smtClean="0"/>
              <a:t>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10</a:t>
            </a:r>
            <a:r>
              <a:rPr lang="en-US" altLang="ko-KR" sz="2400" b="1"/>
              <a:t>. </a:t>
            </a:r>
            <a:r>
              <a:rPr lang="en-US" altLang="ko-KR" sz="2400" b="1" smtClean="0"/>
              <a:t>Teacher’s name 2</a:t>
            </a:r>
            <a:endParaRPr lang="en-US" altLang="ko-KR" sz="2400" dirty="0"/>
          </a:p>
          <a:p>
            <a:pPr lvl="0"/>
            <a:r>
              <a:rPr lang="en-US" altLang="ko-KR" sz="2400" b="1" dirty="0"/>
              <a:t>11</a:t>
            </a:r>
            <a:r>
              <a:rPr lang="en-US" altLang="ko-KR" sz="2400" b="1"/>
              <a:t>. </a:t>
            </a:r>
            <a:r>
              <a:rPr lang="en-US" altLang="ko-KR" sz="2400" b="1" smtClean="0"/>
              <a:t>Famous person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12. Emotion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13. Country in Europe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14. Color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15. Color 2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</a:t>
            </a:r>
          </a:p>
          <a:p>
            <a:pPr lvl="0"/>
            <a:r>
              <a:rPr lang="en-US" altLang="ko-KR" sz="2400" b="1" dirty="0"/>
              <a:t> 16. Famous foreign landmark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17. Foreign country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18. Small animal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19. City in Korea 2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20. Large number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21. Location word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22. Historical figure name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23. Landmark in Korea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24. Landmark in Korea 2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25. City in Korea 1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26. Time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27. Electronic device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28. School supply item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29. Article of clothing</a:t>
            </a:r>
            <a:endParaRPr lang="ko-KR" altLang="ko-KR" sz="2400" dirty="0"/>
          </a:p>
          <a:p>
            <a:pPr lvl="0"/>
            <a:r>
              <a:rPr lang="en-US" altLang="ko-KR" sz="2400" b="1" dirty="0"/>
              <a:t> 30. Famous American</a:t>
            </a:r>
            <a:endParaRPr lang="ko-KR" altLang="ko-KR" sz="2400" dirty="0"/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9791" y="11663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>
                <a:latin typeface="Impact" pitchFamily="34" charset="0"/>
              </a:rPr>
              <a:t>Word List</a:t>
            </a:r>
            <a:endParaRPr lang="ko-KR" altLang="en-US" sz="5400">
              <a:latin typeface="Impact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444"/>
            <a:ext cx="9144000" cy="74853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77669">
            <a:off x="-2073084" y="4330911"/>
            <a:ext cx="13290165" cy="17172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3000"/>
                  <a:lumOff val="57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  <a:alpha val="82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4005064"/>
            <a:ext cx="9144000" cy="1446550"/>
          </a:xfrm>
          <a:prstGeom prst="rect">
            <a:avLst/>
          </a:prstGeom>
          <a:noFill/>
          <a:effectLst>
            <a:glow rad="241300">
              <a:schemeClr val="accent1">
                <a:satMod val="175000"/>
                <a:alpha val="45000"/>
              </a:schemeClr>
            </a:glow>
            <a:outerShdw blurRad="50800" dist="63500" dir="5400000" algn="ctr" rotWithShape="0">
              <a:schemeClr val="bg2">
                <a:lumMod val="20000"/>
                <a:lumOff val="80000"/>
              </a:schemeClr>
            </a:outerShdw>
            <a:reflection blurRad="6350" stA="50000" endA="300" endPos="53000" dist="50800" dir="5400000" sy="-100000" algn="bl" rotWithShape="0"/>
          </a:effectLst>
        </p:spPr>
        <p:txBody>
          <a:bodyPr wrap="square" rtlCol="0">
            <a:spAutoFit/>
            <a:scene3d>
              <a:camera prst="orthographicFront">
                <a:rot lat="0" lon="1800000" rev="900000"/>
              </a:camera>
              <a:lightRig rig="threePt" dir="t"/>
            </a:scene3d>
            <a:sp3d>
              <a:bevelT w="19050" h="88900"/>
            </a:sp3d>
          </a:bodyPr>
          <a:lstStyle/>
          <a:p>
            <a:pPr algn="ctr"/>
            <a:r>
              <a:rPr lang="en-US" altLang="ko-KR" sz="8800" dirty="0">
                <a:effectLst>
                  <a:innerShdw blurRad="25400" dist="50800" dir="13500000">
                    <a:prstClr val="black">
                      <a:alpha val="91000"/>
                    </a:prstClr>
                  </a:innerShdw>
                </a:effectLst>
                <a:latin typeface="Impact" panose="020B0806030902050204" pitchFamily="34" charset="0"/>
              </a:rPr>
              <a:t>Fast &amp; </a:t>
            </a:r>
            <a:r>
              <a:rPr lang="en-US" altLang="ko-KR" sz="8800" dirty="0">
                <a:effectLst>
                  <a:innerShdw blurRad="25400" dist="50800" dir="9900000">
                    <a:prstClr val="black">
                      <a:alpha val="91000"/>
                    </a:prstClr>
                  </a:innerShdw>
                </a:effectLst>
                <a:latin typeface="Impact" panose="020B0806030902050204" pitchFamily="34" charset="0"/>
              </a:rPr>
              <a:t>Furious</a:t>
            </a:r>
          </a:p>
        </p:txBody>
      </p:sp>
      <p:sp>
        <p:nvSpPr>
          <p:cNvPr id="6" name="TextBox 5"/>
          <p:cNvSpPr txBox="1"/>
          <p:nvPr/>
        </p:nvSpPr>
        <p:spPr>
          <a:xfrm rot="20720273">
            <a:off x="3306958" y="4862154"/>
            <a:ext cx="63367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effectLst>
                  <a:innerShdw blurRad="25400" dist="50800" dir="13500000">
                    <a:prstClr val="black">
                      <a:alpha val="91000"/>
                    </a:prstClr>
                  </a:innerShdw>
                </a:effectLst>
                <a:latin typeface="Arial Narrow" panose="020B0606020202030204" pitchFamily="34" charset="0"/>
              </a:rPr>
              <a:t>The Streets of Korea</a:t>
            </a:r>
            <a:endParaRPr lang="ko-KR" altLang="en-US" sz="4000" b="1" dirty="0">
              <a:solidFill>
                <a:schemeClr val="bg1"/>
              </a:solidFill>
              <a:effectLst>
                <a:innerShdw blurRad="25400" dist="50800" dir="13500000">
                  <a:prstClr val="black">
                    <a:alpha val="91000"/>
                  </a:prstClr>
                </a:innerShdw>
              </a:effectLst>
              <a:latin typeface="Arial Narrow" panose="020B0606020202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586</TotalTime>
  <Words>452</Words>
  <Application>Microsoft Office PowerPoint</Application>
  <PresentationFormat>화면 슬라이드 쇼(4:3)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광선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57</cp:revision>
  <dcterms:created xsi:type="dcterms:W3CDTF">2016-09-27T23:45:38Z</dcterms:created>
  <dcterms:modified xsi:type="dcterms:W3CDTF">2016-10-11T04:47:35Z</dcterms:modified>
</cp:coreProperties>
</file>