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  <p:sldId id="260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813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60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297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50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03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334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63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70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39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1061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282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D03B7-0B1A-42D2-A4BF-AE752DC305F2}" type="datetimeFigureOut">
              <a:rPr lang="ko-KR" altLang="en-US" smtClean="0"/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A89E-C652-4C5A-9491-6E1C025E0F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202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wmf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3" Type="http://schemas.openxmlformats.org/officeDocument/2006/relationships/image" Target="../media/image3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wmf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1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3.wmf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Snakes</a:t>
            </a:r>
            <a:r>
              <a:rPr lang="ko-KR" altLang="en-US" dirty="0" smtClean="0"/>
              <a:t> </a:t>
            </a:r>
            <a:r>
              <a:rPr lang="en-US" altLang="ko-KR" dirty="0" smtClean="0"/>
              <a:t>&amp; Ladders Board Game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Included:</a:t>
            </a:r>
          </a:p>
          <a:p>
            <a:r>
              <a:rPr lang="en-US" altLang="ko-KR" dirty="0" smtClean="0"/>
              <a:t>-Instructions to teacher, students</a:t>
            </a:r>
          </a:p>
          <a:p>
            <a:r>
              <a:rPr lang="en-US" altLang="ko-KR" dirty="0" smtClean="0"/>
              <a:t>-Materials needed</a:t>
            </a:r>
          </a:p>
          <a:p>
            <a:r>
              <a:rPr lang="en-US" altLang="ko-KR" dirty="0" smtClean="0"/>
              <a:t>-Game example</a:t>
            </a:r>
          </a:p>
          <a:p>
            <a:r>
              <a:rPr lang="en-US" altLang="ko-KR" dirty="0" smtClean="0"/>
              <a:t>-Blank Game Template</a:t>
            </a:r>
          </a:p>
        </p:txBody>
      </p:sp>
    </p:spTree>
    <p:extLst>
      <p:ext uri="{BB962C8B-B14F-4D97-AF65-F5344CB8AC3E}">
        <p14:creationId xmlns:p14="http://schemas.microsoft.com/office/powerpoint/2010/main" val="335560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en-US" altLang="ko-KR" dirty="0" smtClean="0"/>
              <a:t>To Teachers: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Have the students play in pairs, or in small groups.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Print out the board games and hand out one per pair/team.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Students use their own erasers for board game pieces, and do </a:t>
            </a:r>
            <a:r>
              <a:rPr lang="en-US" altLang="ko-KR" i="1" dirty="0" smtClean="0"/>
              <a:t>rock, paper, scissors </a:t>
            </a:r>
            <a:r>
              <a:rPr lang="en-US" altLang="ko-KR" dirty="0" smtClean="0"/>
              <a:t>to move on the board (look at bottom left of game board)</a:t>
            </a:r>
          </a:p>
        </p:txBody>
      </p:sp>
    </p:spTree>
    <p:extLst>
      <p:ext uri="{BB962C8B-B14F-4D97-AF65-F5344CB8AC3E}">
        <p14:creationId xmlns:p14="http://schemas.microsoft.com/office/powerpoint/2010/main" val="145383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6587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How to move on the board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If the student wins with </a:t>
            </a:r>
            <a:r>
              <a:rPr lang="en-US" altLang="ko-KR" b="1" dirty="0" smtClean="0"/>
              <a:t>scissors</a:t>
            </a:r>
            <a:r>
              <a:rPr lang="en-US" altLang="ko-KR" dirty="0" smtClean="0"/>
              <a:t>, they can move up </a:t>
            </a:r>
            <a:r>
              <a:rPr lang="en-US" altLang="ko-KR" i="1" dirty="0" smtClean="0"/>
              <a:t>1 space</a:t>
            </a:r>
          </a:p>
          <a:p>
            <a:r>
              <a:rPr lang="en-US" altLang="ko-KR" dirty="0" smtClean="0"/>
              <a:t>If the student wins with </a:t>
            </a:r>
            <a:r>
              <a:rPr lang="en-US" altLang="ko-KR" b="1" dirty="0" smtClean="0"/>
              <a:t>rock</a:t>
            </a:r>
            <a:r>
              <a:rPr lang="en-US" altLang="ko-KR" dirty="0" smtClean="0"/>
              <a:t>, they can move up </a:t>
            </a:r>
            <a:r>
              <a:rPr lang="en-US" altLang="ko-KR" i="1" dirty="0" smtClean="0"/>
              <a:t>2 spaces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If the student wins with </a:t>
            </a:r>
            <a:r>
              <a:rPr lang="en-US" altLang="ko-KR" b="1" dirty="0" smtClean="0"/>
              <a:t>paper</a:t>
            </a:r>
            <a:r>
              <a:rPr lang="en-US" altLang="ko-KR" dirty="0" smtClean="0"/>
              <a:t>, they can move up </a:t>
            </a:r>
            <a:r>
              <a:rPr lang="en-US" altLang="ko-KR" i="1" dirty="0" smtClean="0"/>
              <a:t>3 spaces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00962"/>
            <a:ext cx="413663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993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 Students: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Review the vocab &amp; phrases used in the game.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Go </a:t>
            </a:r>
            <a:r>
              <a:rPr lang="en-US" altLang="ko-KR" b="1" dirty="0" smtClean="0"/>
              <a:t>up</a:t>
            </a:r>
            <a:r>
              <a:rPr lang="en-US" altLang="ko-KR" dirty="0" smtClean="0"/>
              <a:t> the ladders, and </a:t>
            </a:r>
            <a:r>
              <a:rPr lang="en-US" altLang="ko-KR" b="1" dirty="0" smtClean="0"/>
              <a:t>down</a:t>
            </a:r>
            <a:r>
              <a:rPr lang="en-US" altLang="ko-KR" dirty="0" smtClean="0"/>
              <a:t> the snakes.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Play </a:t>
            </a:r>
            <a:r>
              <a:rPr lang="en-US" altLang="ko-KR" i="1" dirty="0" smtClean="0"/>
              <a:t>rock, paper, scissors </a:t>
            </a:r>
            <a:r>
              <a:rPr lang="en-US" altLang="ko-KR" dirty="0" smtClean="0"/>
              <a:t>to move on the board (look on bottom left of the board game). No dice needed! </a:t>
            </a:r>
            <a:r>
              <a:rPr lang="en-US" altLang="ko-KR" dirty="0" smtClean="0">
                <a:sym typeface="Wingdings" panose="05000000000000000000" pitchFamily="2" charset="2"/>
              </a:rPr>
              <a:t></a:t>
            </a:r>
            <a:endParaRPr lang="ko-KR" altLang="en-US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425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Materials Needed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Board Game print outs</a:t>
            </a:r>
          </a:p>
          <a:p>
            <a:r>
              <a:rPr lang="en-US" altLang="ko-KR" dirty="0" smtClean="0"/>
              <a:t>Pieces to move on the board</a:t>
            </a:r>
          </a:p>
          <a:p>
            <a:pPr lvl="1"/>
            <a:r>
              <a:rPr lang="en-US" altLang="ko-KR" dirty="0" smtClean="0"/>
              <a:t>Erasers, paper clips, make your own pieces &amp; cut them 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178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07" y="685800"/>
            <a:ext cx="550963" cy="57298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0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870" y="1782101"/>
            <a:ext cx="1030516" cy="651864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9" name="Picture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418" y="1792693"/>
            <a:ext cx="624840" cy="66929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8" name="Picture 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308" y="1855173"/>
            <a:ext cx="700405" cy="9544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7" name="Picture 2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866" y="4112248"/>
            <a:ext cx="644261" cy="62571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6" name="Picture 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373" y="4106590"/>
            <a:ext cx="771525" cy="83248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4" name="Picture 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092" y="4150876"/>
            <a:ext cx="722538" cy="72948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2" name="Picture 2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447" y="4184441"/>
            <a:ext cx="754187" cy="502791"/>
          </a:xfrm>
          <a:prstGeom prst="rect">
            <a:avLst/>
          </a:prstGeom>
          <a:noFill/>
          <a:ln>
            <a:noFill/>
          </a:ln>
          <a:extLst/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086452"/>
              </p:ext>
            </p:extLst>
          </p:nvPr>
        </p:nvGraphicFramePr>
        <p:xfrm>
          <a:off x="35496" y="620687"/>
          <a:ext cx="9073008" cy="576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126"/>
                <a:gridCol w="1134126"/>
                <a:gridCol w="1134126"/>
                <a:gridCol w="1134126"/>
                <a:gridCol w="1134126"/>
                <a:gridCol w="1134126"/>
                <a:gridCol w="1134126"/>
                <a:gridCol w="1134126"/>
              </a:tblGrid>
              <a:tr h="115212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err="1" smtClean="0"/>
                        <a:t>Ff</a:t>
                      </a:r>
                      <a:endParaRPr lang="en-US" altLang="ko-KR" sz="1800" dirty="0" smtClean="0"/>
                    </a:p>
                    <a:p>
                      <a:pPr algn="ctr" latinLnBrk="1"/>
                      <a:r>
                        <a:rPr lang="en-US" altLang="ko-KR" sz="1800" dirty="0" smtClean="0"/>
                        <a:t>[</a:t>
                      </a:r>
                      <a:r>
                        <a:rPr lang="ko-KR" altLang="en-US" sz="1800" dirty="0" err="1" smtClean="0"/>
                        <a:t>프</a:t>
                      </a:r>
                      <a:r>
                        <a:rPr lang="en-US" altLang="ko-KR" sz="1800" dirty="0" smtClean="0"/>
                        <a:t>]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Gg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smtClean="0"/>
                        <a:t>그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err="1" smtClean="0"/>
                        <a:t>Hh</a:t>
                      </a:r>
                      <a:endParaRPr lang="en-US" altLang="ko-KR" dirty="0" smtClean="0"/>
                    </a:p>
                    <a:p>
                      <a:pPr algn="l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err="1" smtClean="0"/>
                        <a:t>흐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/>
                        <a:t>Ii</a:t>
                      </a:r>
                    </a:p>
                    <a:p>
                      <a:pPr algn="l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err="1" smtClean="0"/>
                        <a:t>Jj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err="1" smtClean="0"/>
                        <a:t>Kk</a:t>
                      </a:r>
                      <a:endParaRPr lang="en-US" altLang="ko-KR" sz="1600" dirty="0" smtClean="0"/>
                    </a:p>
                    <a:p>
                      <a:pPr algn="l" latinLnBrk="1"/>
                      <a:r>
                        <a:rPr lang="en-US" altLang="ko-KR" sz="1600" dirty="0" smtClean="0"/>
                        <a:t>[</a:t>
                      </a:r>
                      <a:r>
                        <a:rPr lang="ko-KR" altLang="en-US" sz="1600" dirty="0" err="1" smtClean="0"/>
                        <a:t>크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err="1" smtClean="0"/>
                        <a:t>Ll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b"/>
                </a:tc>
              </a:tr>
              <a:tr h="115212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err="1" smtClean="0"/>
                        <a:t>Ee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smtClean="0"/>
                        <a:t>에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err="1" smtClean="0"/>
                        <a:t>Dd</a:t>
                      </a:r>
                      <a:endParaRPr lang="en-US" altLang="ko-KR" dirty="0" smtClean="0"/>
                    </a:p>
                    <a:p>
                      <a:pPr algn="l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err="1" smtClean="0"/>
                        <a:t>드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/>
                        <a:t>Cc</a:t>
                      </a:r>
                    </a:p>
                    <a:p>
                      <a:pPr algn="l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err="1" smtClean="0"/>
                        <a:t>크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Bb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err="1" smtClean="0"/>
                        <a:t>브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</a:p>
                    <a:p>
                      <a:pPr algn="ctr" latinLnBrk="1"/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[?]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Zz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err="1" smtClean="0"/>
                        <a:t>즈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Yy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/>
                        <a:t>Xx</a:t>
                      </a:r>
                    </a:p>
                    <a:p>
                      <a:pPr algn="l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</a:tr>
              <a:tr h="115212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Pp</a:t>
                      </a:r>
                    </a:p>
                    <a:p>
                      <a:pPr algn="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Qq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err="1" smtClean="0"/>
                        <a:t>크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Rr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err="1" smtClean="0"/>
                        <a:t>Ss</a:t>
                      </a:r>
                      <a:endParaRPr lang="en-US" altLang="ko-KR" dirty="0" smtClean="0"/>
                    </a:p>
                    <a:p>
                      <a:pPr algn="l" latinLnBrk="1"/>
                      <a:r>
                        <a:rPr lang="en-US" altLang="ko-KR" dirty="0" smtClean="0"/>
                        <a:t>[?]</a:t>
                      </a:r>
                      <a:endParaRPr lang="en-US" altLang="ko-KR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Tt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err="1" smtClean="0"/>
                        <a:t>Uu</a:t>
                      </a:r>
                      <a:endParaRPr lang="en-US" altLang="ko-KR" sz="1600" dirty="0" smtClean="0"/>
                    </a:p>
                    <a:p>
                      <a:pPr algn="l" latinLnBrk="1"/>
                      <a:r>
                        <a:rPr lang="en-US" altLang="ko-KR" sz="1600" dirty="0" smtClean="0"/>
                        <a:t>[?]</a:t>
                      </a:r>
                      <a:endParaRPr lang="ko-KR" alt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Vv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err="1" smtClean="0"/>
                        <a:t>Ww</a:t>
                      </a:r>
                      <a:endParaRPr lang="en-US" altLang="ko-KR" dirty="0" smtClean="0"/>
                    </a:p>
                    <a:p>
                      <a:pPr algn="l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</a:tr>
              <a:tr h="1152128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r" latinLnBrk="1"/>
                      <a:r>
                        <a:rPr lang="en-US" altLang="ko-KR" dirty="0" err="1" smtClean="0"/>
                        <a:t>Oo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en-US" altLang="ko-KR" sz="1800" dirty="0" smtClean="0"/>
                        <a:t>[?]</a:t>
                      </a:r>
                      <a:endParaRPr lang="en-US" altLang="ko-KR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Nn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Mm</a:t>
                      </a:r>
                    </a:p>
                    <a:p>
                      <a:pPr algn="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err="1" smtClean="0"/>
                        <a:t>Ll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err="1" smtClean="0"/>
                        <a:t>르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Kk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err="1" smtClean="0"/>
                        <a:t>Jj</a:t>
                      </a:r>
                      <a:endParaRPr lang="en-US" altLang="ko-KR" dirty="0" smtClean="0"/>
                    </a:p>
                    <a:p>
                      <a:pPr algn="l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err="1" smtClean="0"/>
                        <a:t>즈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Ii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smtClean="0"/>
                        <a:t>이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Hh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</a:tr>
              <a:tr h="1152128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lt"/>
                          <a:ea typeface="+mj-ea"/>
                        </a:rPr>
                        <a:t>Aa</a:t>
                      </a:r>
                    </a:p>
                    <a:p>
                      <a:pPr algn="ctr" latinLnBrk="1"/>
                      <a:r>
                        <a:rPr lang="en-US" altLang="ko-KR" dirty="0" smtClean="0">
                          <a:latin typeface="+mn-lt"/>
                          <a:ea typeface="+mj-ea"/>
                        </a:rPr>
                        <a:t>[</a:t>
                      </a:r>
                      <a:r>
                        <a:rPr lang="ko-KR" altLang="en-US" dirty="0" smtClean="0">
                          <a:latin typeface="+mn-lt"/>
                          <a:ea typeface="+mj-ea"/>
                        </a:rPr>
                        <a:t>아</a:t>
                      </a:r>
                      <a:r>
                        <a:rPr lang="en-US" altLang="ko-KR" dirty="0" smtClean="0">
                          <a:latin typeface="+mn-lt"/>
                          <a:ea typeface="+mj-ea"/>
                        </a:rPr>
                        <a:t>]</a:t>
                      </a:r>
                      <a:endParaRPr lang="ko-KR" altLang="en-US" dirty="0">
                        <a:latin typeface="+mn-lt"/>
                        <a:ea typeface="+mj-ea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Bb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/>
                        <a:t>Cc</a:t>
                      </a:r>
                    </a:p>
                    <a:p>
                      <a:pPr algn="l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err="1" smtClean="0"/>
                        <a:t>Dd</a:t>
                      </a:r>
                      <a:endParaRPr lang="en-US" altLang="ko-KR" dirty="0" smtClean="0"/>
                    </a:p>
                    <a:p>
                      <a:pPr algn="l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err="1" smtClean="0"/>
                        <a:t>Ee</a:t>
                      </a:r>
                      <a:endParaRPr lang="en-US" altLang="ko-KR" dirty="0" smtClean="0"/>
                    </a:p>
                    <a:p>
                      <a:pPr algn="l" latinLnBrk="1"/>
                      <a:r>
                        <a:rPr lang="en-US" altLang="ko-KR" dirty="0" smtClean="0"/>
                        <a:t>[</a:t>
                      </a:r>
                      <a:r>
                        <a:rPr lang="ko-KR" altLang="en-US" dirty="0" smtClean="0"/>
                        <a:t>에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err="1" smtClean="0"/>
                        <a:t>Ff</a:t>
                      </a:r>
                      <a:endParaRPr lang="en-US" altLang="ko-KR" sz="1800" dirty="0" smtClean="0"/>
                    </a:p>
                    <a:p>
                      <a:pPr algn="ctr" latinLnBrk="1"/>
                      <a:r>
                        <a:rPr lang="en-US" altLang="ko-KR" sz="1800" dirty="0" smtClean="0"/>
                        <a:t>[?]</a:t>
                      </a:r>
                      <a:endParaRPr lang="en-US" altLang="ko-KR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/>
                        <a:t>Gg</a:t>
                      </a:r>
                    </a:p>
                    <a:p>
                      <a:pPr algn="l" latinLnBrk="1"/>
                      <a:r>
                        <a:rPr lang="en-US" altLang="ko-KR" dirty="0" smtClean="0"/>
                        <a:t>[?]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92870" y="157865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Say the sound!</a:t>
            </a:r>
            <a:endParaRPr lang="ko-KR" alt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2" y="6404354"/>
            <a:ext cx="28575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:\Documents and Settings\Administrator\Local Settings\Temporary Internet Files\Content.IE5\UG2CYZCM\MC900056981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04602" y="685800"/>
            <a:ext cx="990600" cy="1032479"/>
          </a:xfrm>
          <a:prstGeom prst="rect">
            <a:avLst/>
          </a:prstGeom>
          <a:noFill/>
        </p:spPr>
      </p:pic>
      <p:pic>
        <p:nvPicPr>
          <p:cNvPr id="9" name="Picture 6" descr="C:\Documents and Settings\Administrator\Local Settings\Temporary Internet Files\Content.IE5\UPW6GQIA\MC900431545[1]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9782" y="5486400"/>
            <a:ext cx="1142856" cy="603174"/>
          </a:xfrm>
          <a:prstGeom prst="rect">
            <a:avLst/>
          </a:prstGeom>
          <a:noFill/>
        </p:spPr>
      </p:pic>
      <p:cxnSp>
        <p:nvCxnSpPr>
          <p:cNvPr id="10" name="Straight Arrow Connector 23"/>
          <p:cNvCxnSpPr/>
          <p:nvPr/>
        </p:nvCxnSpPr>
        <p:spPr>
          <a:xfrm>
            <a:off x="29782" y="6096000"/>
            <a:ext cx="1447800" cy="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832" y="50143"/>
            <a:ext cx="4712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Snakes &amp; Ladders</a:t>
            </a:r>
            <a:endParaRPr lang="ko-KR" altLang="en-US" sz="3200" dirty="0">
              <a:latin typeface="HY울릉도B" panose="02030600000101010101" pitchFamily="18" charset="-127"/>
              <a:ea typeface="HY울릉도B" panose="02030600000101010101" pitchFamily="18" charset="-127"/>
            </a:endParaRPr>
          </a:p>
        </p:txBody>
      </p:sp>
      <p:pic>
        <p:nvPicPr>
          <p:cNvPr id="18" name="Picture 5" descr="C:\Documents and Settings\Administrator\Local Settings\Temporary Internet Files\Content.IE5\UG2CYZCM\MC900343839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36592" y="3691760"/>
            <a:ext cx="1167456" cy="1029478"/>
          </a:xfrm>
          <a:prstGeom prst="rect">
            <a:avLst/>
          </a:prstGeom>
          <a:noFill/>
        </p:spPr>
      </p:pic>
      <p:sp>
        <p:nvSpPr>
          <p:cNvPr id="11" name="Curved Right Arrow 68"/>
          <p:cNvSpPr/>
          <p:nvPr/>
        </p:nvSpPr>
        <p:spPr>
          <a:xfrm rot="10800000">
            <a:off x="8636202" y="4106590"/>
            <a:ext cx="468027" cy="14176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" name="Picture 2" descr="C:\Documents and Settings\Administrator\Local Settings\Temporary Internet Files\Content.IE5\UPW6GQIA\MC900312282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2012166">
            <a:off x="7707383" y="1151661"/>
            <a:ext cx="594437" cy="1141979"/>
          </a:xfrm>
          <a:prstGeom prst="rect">
            <a:avLst/>
          </a:prstGeom>
          <a:noFill/>
        </p:spPr>
      </p:pic>
      <p:sp>
        <p:nvSpPr>
          <p:cNvPr id="13" name="Curved Right Arrow 69"/>
          <p:cNvSpPr/>
          <p:nvPr/>
        </p:nvSpPr>
        <p:spPr>
          <a:xfrm rot="10800000">
            <a:off x="8570829" y="2595961"/>
            <a:ext cx="533400" cy="141884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7" name="Picture 5" descr="C:\Documents and Settings\Administrator\Local Settings\Temporary Internet Files\Content.IE5\UG2CYZCM\MC900343839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23191" y="4851619"/>
            <a:ext cx="1061867" cy="936368"/>
          </a:xfrm>
          <a:prstGeom prst="rect">
            <a:avLst/>
          </a:prstGeom>
          <a:noFill/>
        </p:spPr>
      </p:pic>
      <p:pic>
        <p:nvPicPr>
          <p:cNvPr id="19" name="Picture 5" descr="C:\Documents and Settings\Administrator\Local Settings\Temporary Internet Files\Content.IE5\UG2CYZCM\MC900343839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628909">
            <a:off x="5952519" y="1537284"/>
            <a:ext cx="1422124" cy="1793362"/>
          </a:xfrm>
          <a:prstGeom prst="rect">
            <a:avLst/>
          </a:prstGeom>
          <a:noFill/>
        </p:spPr>
      </p:pic>
      <p:sp>
        <p:nvSpPr>
          <p:cNvPr id="14" name="Curved Right Arrow 70"/>
          <p:cNvSpPr/>
          <p:nvPr/>
        </p:nvSpPr>
        <p:spPr>
          <a:xfrm rot="10800000" flipH="1">
            <a:off x="47450" y="1122986"/>
            <a:ext cx="374209" cy="1376639"/>
          </a:xfrm>
          <a:prstGeom prst="curvedRightArrow">
            <a:avLst>
              <a:gd name="adj1" fmla="val 25000"/>
              <a:gd name="adj2" fmla="val 5822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1" name="Picture 2" descr="C:\Documents and Settings\Administrator\Local Settings\Temporary Internet Files\Content.IE5\UPW6GQIA\MC900312282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8729064">
            <a:off x="4098675" y="1237259"/>
            <a:ext cx="643289" cy="1235828"/>
          </a:xfrm>
          <a:prstGeom prst="rect">
            <a:avLst/>
          </a:prstGeom>
          <a:noFill/>
        </p:spPr>
      </p:pic>
      <p:pic>
        <p:nvPicPr>
          <p:cNvPr id="23" name="그림 22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582" y="5331396"/>
            <a:ext cx="430122" cy="456591"/>
          </a:xfrm>
          <a:prstGeom prst="rect">
            <a:avLst/>
          </a:prstGeom>
        </p:spPr>
      </p:pic>
      <p:pic>
        <p:nvPicPr>
          <p:cNvPr id="26" name="Picture 2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562" y="5267771"/>
            <a:ext cx="503239" cy="51295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6" name="Picture 2" descr="C:\Documents and Settings\Administrator\Local Settings\Temporary Internet Files\Content.IE5\UPW6GQIA\MC900312282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834548">
            <a:off x="2992814" y="4697881"/>
            <a:ext cx="717174" cy="1222265"/>
          </a:xfrm>
          <a:prstGeom prst="rect">
            <a:avLst/>
          </a:prstGeom>
          <a:noFill/>
        </p:spPr>
      </p:pic>
      <p:pic>
        <p:nvPicPr>
          <p:cNvPr id="27" name="Picture 2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637" y="5289210"/>
            <a:ext cx="735408" cy="66989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8" name="Picture 2"/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943" y="5451642"/>
            <a:ext cx="704850" cy="90424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9" name="Picture 2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390" y="5309123"/>
            <a:ext cx="787942" cy="630064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0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8" y="5252162"/>
            <a:ext cx="550963" cy="57298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1" name="Picture 2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308" y="5632027"/>
            <a:ext cx="724037" cy="7129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3" name="Picture 2"/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742" y="4083799"/>
            <a:ext cx="727396" cy="56787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5" name="Picture 2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268" y="4106591"/>
            <a:ext cx="662299" cy="54508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8" name="Picture 2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427" y="4112248"/>
            <a:ext cx="490324" cy="55835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9" name="Picture 2"/>
          <p:cNvPicPr/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54" y="4086064"/>
            <a:ext cx="653578" cy="60116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2" name="Curved Right Arrow 70"/>
          <p:cNvSpPr/>
          <p:nvPr/>
        </p:nvSpPr>
        <p:spPr>
          <a:xfrm rot="10800000" flipH="1">
            <a:off x="48832" y="3802166"/>
            <a:ext cx="457200" cy="1295400"/>
          </a:xfrm>
          <a:prstGeom prst="curvedRightArrow">
            <a:avLst>
              <a:gd name="adj1" fmla="val 25000"/>
              <a:gd name="adj2" fmla="val 5822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0" name="Picture 2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75" y="3005305"/>
            <a:ext cx="669314" cy="67709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1" name="Picture 2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891" y="3000921"/>
            <a:ext cx="283392" cy="44412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2" name="Picture 2"/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19" y="2977086"/>
            <a:ext cx="333364" cy="49365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3" name="Picture 2"/>
          <p:cNvPicPr/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280" y="2977086"/>
            <a:ext cx="715467" cy="72019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4" name="Picture 2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348" y="3005305"/>
            <a:ext cx="539750" cy="46795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5" name="Picture 2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390" y="3000921"/>
            <a:ext cx="645865" cy="566312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5" name="Picture 2" descr="C:\Documents and Settings\Administrator\Local Settings\Temporary Internet Files\Content.IE5\UPW6GQIA\MC900312282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8887772">
            <a:off x="6311234" y="3234616"/>
            <a:ext cx="763841" cy="1698366"/>
          </a:xfrm>
          <a:prstGeom prst="rect">
            <a:avLst/>
          </a:prstGeom>
          <a:noFill/>
        </p:spPr>
      </p:pic>
      <p:pic>
        <p:nvPicPr>
          <p:cNvPr id="46" name="Picture 2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103" y="3063513"/>
            <a:ext cx="805035" cy="44112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7" name="Picture 2"/>
          <p:cNvPicPr/>
          <p:nvPr/>
        </p:nvPicPr>
        <p:blipFill rotWithShape="1"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3"/>
          <a:stretch/>
        </p:blipFill>
        <p:spPr bwMode="auto">
          <a:xfrm>
            <a:off x="7989447" y="3151943"/>
            <a:ext cx="982980" cy="4152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1" name="그림 5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037" y="1872651"/>
            <a:ext cx="430122" cy="456591"/>
          </a:xfrm>
          <a:prstGeom prst="rect">
            <a:avLst/>
          </a:prstGeom>
        </p:spPr>
      </p:pic>
      <p:pic>
        <p:nvPicPr>
          <p:cNvPr id="52" name="Picture 2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517" y="1844470"/>
            <a:ext cx="503239" cy="51295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3" name="Picture 2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271" y="2433965"/>
            <a:ext cx="491711" cy="447904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2" name="Picture 5" descr="C:\Documents and Settings\Administrator\Local Settings\Temporary Internet Files\Content.IE5\UG2CYZCM\MC900343839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186745">
            <a:off x="2520930" y="1622494"/>
            <a:ext cx="1641844" cy="1447800"/>
          </a:xfrm>
          <a:prstGeom prst="rect">
            <a:avLst/>
          </a:prstGeom>
          <a:noFill/>
        </p:spPr>
      </p:pic>
      <p:pic>
        <p:nvPicPr>
          <p:cNvPr id="54" name="Picture 2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584" y="1841692"/>
            <a:ext cx="607460" cy="7793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5" name="Picture 2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42" y="1835547"/>
            <a:ext cx="638852" cy="51084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7" name="Picture 2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689" y="674430"/>
            <a:ext cx="535795" cy="52760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8" name="Picture 2"/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803" y="767439"/>
            <a:ext cx="666026" cy="44401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9" name="Picture 2"/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647" y="632559"/>
            <a:ext cx="727396" cy="56787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0" name="Picture 2"/>
          <p:cNvPicPr/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150" y="672449"/>
            <a:ext cx="638217" cy="71495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1" name="Picture 2"/>
          <p:cNvPicPr/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677" y="770226"/>
            <a:ext cx="640953" cy="52751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2" name="Picture 2"/>
          <p:cNvPicPr/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156" y="663210"/>
            <a:ext cx="620608" cy="66964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14134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315</Words>
  <Application>Microsoft Office PowerPoint</Application>
  <PresentationFormat>화면 슬라이드 쇼(4:3)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Snakes &amp; Ladders Board Game</vt:lpstr>
      <vt:lpstr>To Teachers:</vt:lpstr>
      <vt:lpstr>How to move on the board</vt:lpstr>
      <vt:lpstr>To Students:</vt:lpstr>
      <vt:lpstr>Materials Needed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영어실</dc:creator>
  <cp:lastModifiedBy>영어실</cp:lastModifiedBy>
  <cp:revision>8</cp:revision>
  <dcterms:created xsi:type="dcterms:W3CDTF">2015-11-12T05:20:32Z</dcterms:created>
  <dcterms:modified xsi:type="dcterms:W3CDTF">2016-05-23T07:10:42Z</dcterms:modified>
</cp:coreProperties>
</file>