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69" r:id="rId2"/>
    <p:sldId id="289" r:id="rId3"/>
    <p:sldId id="290" r:id="rId4"/>
    <p:sldId id="272" r:id="rId5"/>
    <p:sldId id="266" r:id="rId6"/>
    <p:sldId id="274" r:id="rId7"/>
    <p:sldId id="275" r:id="rId8"/>
    <p:sldId id="265" r:id="rId9"/>
    <p:sldId id="261" r:id="rId10"/>
    <p:sldId id="267" r:id="rId11"/>
    <p:sldId id="279" r:id="rId12"/>
    <p:sldId id="268" r:id="rId13"/>
    <p:sldId id="291" r:id="rId14"/>
    <p:sldId id="276" r:id="rId15"/>
    <p:sldId id="278" r:id="rId16"/>
    <p:sldId id="285" r:id="rId17"/>
    <p:sldId id="284" r:id="rId18"/>
    <p:sldId id="277" r:id="rId19"/>
    <p:sldId id="283" r:id="rId20"/>
    <p:sldId id="288" r:id="rId21"/>
    <p:sldId id="292" r:id="rId22"/>
    <p:sldId id="259" r:id="rId23"/>
    <p:sldId id="256" r:id="rId24"/>
    <p:sldId id="257" r:id="rId25"/>
    <p:sldId id="258" r:id="rId26"/>
    <p:sldId id="260" r:id="rId27"/>
    <p:sldId id="262" r:id="rId28"/>
    <p:sldId id="294" r:id="rId29"/>
    <p:sldId id="29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B7C9"/>
    <a:srgbClr val="FFFE03"/>
    <a:srgbClr val="CF11C0"/>
    <a:srgbClr val="FF17EF"/>
    <a:srgbClr val="FF0517"/>
    <a:srgbClr val="FF7B04"/>
    <a:srgbClr val="23FF08"/>
    <a:srgbClr val="FAF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4F574B-1DEE-FF46-B169-2AE8833DB8E2}" type="datetimeFigureOut">
              <a:rPr lang="en-US"/>
              <a:pPr/>
              <a:t>3/28/2013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1195A1-F960-9449-9AAD-CDA0C286E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02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929CE4-65E5-3447-AC5F-CA8F47E5DB56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DBA7029-27CA-E946-ACDF-C548A68CDA1B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214CD6D-6EBC-7C46-BF44-373A583319B2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F46A9E5-CC09-0F42-A21E-7169A96CE6D4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37C4993-E207-4440-A9F5-3466F672FF89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58D9778-B374-1B4B-A051-F3242F069A6E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878C2A-C53B-B24A-BE23-F9BBB337C616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D99FF2D-79A5-C047-8BB3-78BE9D3A118F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CBF9C59-EE1C-424A-9E70-57FBE907B795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9424E61-DF19-6F4D-933E-5890578F82B0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D825853-A1F9-5B4D-8E86-13A1813D43AF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B288482-A6B6-DC46-A728-57067EECF99E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4637474-3027-B940-B374-7447A557F77E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2FDB7A3-9FAA-3C46-9FD3-4CF0D35E2C74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8D82D43-9E90-A84E-942A-EBFC099600D1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DC3CA2-15E2-2B45-BD57-5F4EDEFC8304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6262AB3-F1DE-E749-81BA-0E48A69576BB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EF7B4FB-2328-3D4A-A4B5-0F6CED5BD961}" type="slidenum">
              <a:rPr lang="en-US" sz="1200"/>
              <a:pPr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51D9F6D-4615-D742-8A3C-265C5B80995F}" type="slidenum">
              <a:rPr lang="en-US" sz="1200"/>
              <a:pPr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F009A37-5CAA-474B-8681-BB3609EC2A08}" type="slidenum">
              <a:rPr lang="en-US" sz="1200"/>
              <a:pPr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A7A109-DE69-9843-AFF2-7A1190594DAC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17BA09C-1658-DB4A-A61C-797080CEB026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560055F-71B4-F14D-925F-65C0CB0D1A48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A4CB665-6DA3-524A-B7D7-C228284FB6ED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D9963E5-9140-A44C-858D-803684E8E311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B8C8542-862F-C64B-9B94-BC6B70FA430E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7070D10-F11C-3141-AE37-09DB808C396C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13BD-ADAA-C046-888B-7786D53934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24609"/>
      </p:ext>
    </p:extLst>
  </p:cSld>
  <p:clrMapOvr>
    <a:masterClrMapping/>
  </p:clrMapOvr>
  <p:transition advTm="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4C2BC-4BA0-3D4F-9818-6751147F8E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59732"/>
      </p:ext>
    </p:extLst>
  </p:cSld>
  <p:clrMapOvr>
    <a:masterClrMapping/>
  </p:clrMapOvr>
  <p:transition advTm="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E9AF8-D7D7-7B4C-92A2-23C5CA7C94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36021"/>
      </p:ext>
    </p:extLst>
  </p:cSld>
  <p:clrMapOvr>
    <a:masterClrMapping/>
  </p:clrMapOvr>
  <p:transition advTm="5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C3F44-8994-8948-9C05-3841D1037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67088"/>
      </p:ext>
    </p:extLst>
  </p:cSld>
  <p:clrMapOvr>
    <a:masterClrMapping/>
  </p:clrMapOvr>
  <p:transition advTm="5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B4F3F-514D-6E40-84FD-B1C424064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253"/>
      </p:ext>
    </p:extLst>
  </p:cSld>
  <p:clrMapOvr>
    <a:masterClrMapping/>
  </p:clrMapOvr>
  <p:transition advTm="500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FCBC4-FBD1-3044-B43D-004AD922E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81144"/>
      </p:ext>
    </p:extLst>
  </p:cSld>
  <p:clrMapOvr>
    <a:masterClrMapping/>
  </p:clrMapOvr>
  <p:transition advTm="500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98E62-3070-B748-B7A4-AE64E6C40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17515"/>
      </p:ext>
    </p:extLst>
  </p:cSld>
  <p:clrMapOvr>
    <a:masterClrMapping/>
  </p:clrMapOvr>
  <p:transition advTm="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7534C-5E13-F141-93CA-6DD3C5206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2166"/>
      </p:ext>
    </p:extLst>
  </p:cSld>
  <p:clrMapOvr>
    <a:masterClrMapping/>
  </p:clrMapOvr>
  <p:transition advTm="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6FAD6-71AC-A94E-8D0E-67227FA5C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63714"/>
      </p:ext>
    </p:extLst>
  </p:cSld>
  <p:clrMapOvr>
    <a:masterClrMapping/>
  </p:clrMapOvr>
  <p:transition advTm="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46F04-4D9C-D245-9760-A7D14C7648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76922"/>
      </p:ext>
    </p:extLst>
  </p:cSld>
  <p:clrMapOvr>
    <a:masterClrMapping/>
  </p:clrMapOvr>
  <p:transition advTm="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04FE-7ED6-434E-878E-FCC84CCCD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7765"/>
      </p:ext>
    </p:extLst>
  </p:cSld>
  <p:clrMapOvr>
    <a:masterClrMapping/>
  </p:clrMapOvr>
  <p:transition advTm="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87453-E0CB-0844-906F-82DF404E77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01192"/>
      </p:ext>
    </p:extLst>
  </p:cSld>
  <p:clrMapOvr>
    <a:masterClrMapping/>
  </p:clrMapOvr>
  <p:transition advTm="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8B50-BE03-D246-B006-DF541363C7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4155"/>
      </p:ext>
    </p:extLst>
  </p:cSld>
  <p:clrMapOvr>
    <a:masterClrMapping/>
  </p:clrMapOvr>
  <p:transition advTm="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9358A-D2F2-BD4C-A783-E2B6562628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8123"/>
      </p:ext>
    </p:extLst>
  </p:cSld>
  <p:clrMapOvr>
    <a:masterClrMapping/>
  </p:clrMapOvr>
  <p:transition advTm="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39431-D9CE-5640-84E9-DF864045B9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52619"/>
      </p:ext>
    </p:extLst>
  </p:cSld>
  <p:clrMapOvr>
    <a:masterClrMapping/>
  </p:clrMapOvr>
  <p:transition advTm="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E4BC12-4C12-C24C-80DC-2434CD18B4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Tm="5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Vivaldi%20-%20Four%20seaso#133C2A.mp3" TargetMode="External"/><Relationship Id="rId1" Type="http://schemas.microsoft.com/office/2007/relationships/media" Target="Vivaldi%20-%20Four%20seaso#133C2A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.php?pid=3682069&amp;id=51178290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.php?pid=3688218&amp;id=51178290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29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5500" i="1">
                <a:solidFill>
                  <a:srgbClr val="CF11C0"/>
                </a:solidFill>
                <a:latin typeface="Times" charset="0"/>
              </a:rPr>
              <a:t>Hooray!</a:t>
            </a:r>
            <a:r>
              <a:rPr lang="en-US" sz="5500">
                <a:solidFill>
                  <a:srgbClr val="CF11C0"/>
                </a:solidFill>
                <a:latin typeface="Times" charset="0"/>
              </a:rPr>
              <a:t/>
            </a:r>
            <a:br>
              <a:rPr lang="en-US" sz="5500">
                <a:solidFill>
                  <a:srgbClr val="CF11C0"/>
                </a:solidFill>
                <a:latin typeface="Times" charset="0"/>
              </a:rPr>
            </a:br>
            <a:r>
              <a:rPr lang="en-US" sz="5500">
                <a:solidFill>
                  <a:srgbClr val="CF11C0"/>
                </a:solidFill>
                <a:latin typeface="Times" charset="0"/>
              </a:rPr>
              <a:t>It</a:t>
            </a:r>
            <a:r>
              <a:rPr lang="ja-JP" altLang="en-US" sz="5500">
                <a:solidFill>
                  <a:srgbClr val="CF11C0"/>
                </a:solidFill>
                <a:latin typeface="Times" charset="0"/>
              </a:rPr>
              <a:t>’</a:t>
            </a:r>
            <a:r>
              <a:rPr lang="en-US" sz="5500">
                <a:solidFill>
                  <a:srgbClr val="CF11C0"/>
                </a:solidFill>
                <a:latin typeface="Times" charset="0"/>
              </a:rPr>
              <a:t>s almost Easter!</a:t>
            </a:r>
            <a:endParaRPr lang="en-US">
              <a:latin typeface="Times" charset="0"/>
            </a:endParaRPr>
          </a:p>
        </p:txBody>
      </p:sp>
      <p:pic>
        <p:nvPicPr>
          <p:cNvPr id="2051" name="Picture 1028" descr=" EggsF.gif                                                      000271D8Macintosh HD                   B7472E7A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395788"/>
            <a:ext cx="564356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Vivaldi - Four seaso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162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33" descr="http://www.claufont.net/Sfondi/Feste/easter-wallpaper-003-102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10540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</a:rPr>
              <a:t>Many children get their picture taken with the Easter Bunny!</a:t>
            </a:r>
          </a:p>
        </p:txBody>
      </p:sp>
      <p:pic>
        <p:nvPicPr>
          <p:cNvPr id="11267" name="Picture 6" descr="http://www.danzfamily.com/archives/blogphotos/07/654-easter-bunny-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3434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6762"/>
          <a:stretch/>
        </p:blipFill>
        <p:spPr>
          <a:xfrm>
            <a:off x="4724400" y="2057400"/>
            <a:ext cx="4293765" cy="3523025"/>
          </a:xfrm>
          <a:prstGeom prst="rect">
            <a:avLst/>
          </a:prstGeom>
        </p:spPr>
      </p:pic>
    </p:spTree>
  </p:cSld>
  <p:clrMapOvr>
    <a:masterClrMapping/>
  </p:clrMapOvr>
  <p:transition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" y="0"/>
            <a:ext cx="854964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</a:rPr>
              <a:t>Also, people paint eggs for Easter.</a:t>
            </a:r>
          </a:p>
        </p:txBody>
      </p:sp>
      <p:pic>
        <p:nvPicPr>
          <p:cNvPr id="12291" name="Picture 6" descr="120915592_06b6966b43.jpg                                       000271D8Macintosh HD                   B7472E7A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9" y="1447800"/>
            <a:ext cx="4597400" cy="34480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3855" t="-156" r="6716" b="1"/>
          <a:stretch/>
        </p:blipFill>
        <p:spPr>
          <a:xfrm>
            <a:off x="4112510" y="2100292"/>
            <a:ext cx="5043702" cy="4769919"/>
          </a:xfrm>
          <a:prstGeom prst="rect">
            <a:avLst/>
          </a:prstGeom>
        </p:spPr>
      </p:pic>
      <p:pic>
        <p:nvPicPr>
          <p:cNvPr id="7" name="Picture 8" descr="125414778_0fef73b2bb.jpg                                       000271D8Macintosh HD                   B7472E7A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1" y="4103061"/>
            <a:ext cx="4155635" cy="2767150"/>
          </a:xfrm>
          <a:ln>
            <a:solidFill>
              <a:srgbClr val="23FF08"/>
            </a:solidFill>
            <a:miter lim="800000"/>
            <a:headEnd/>
            <a:tailEnd/>
          </a:ln>
        </p:spPr>
      </p:pic>
    </p:spTree>
  </p:cSld>
  <p:clrMapOvr>
    <a:masterClrMapping/>
  </p:clrMapOvr>
  <p:transition advTm="8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hotos-h.ak.fbcdn.net/hphotos-ak-snc3/hs471.snc3/25847_374745917902_511782902_3682068_6750757_n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71" b="16076"/>
          <a:stretch/>
        </p:blipFill>
        <p:spPr bwMode="auto">
          <a:xfrm>
            <a:off x="2057400" y="1219200"/>
            <a:ext cx="5029200" cy="552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143000"/>
          </a:xfrm>
          <a:solidFill>
            <a:srgbClr val="FFB7C9"/>
          </a:solidFill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</a:rPr>
              <a:t>For some people, Easter </a:t>
            </a:r>
            <a:r>
              <a:rPr lang="en-US" dirty="0" smtClean="0">
                <a:latin typeface="Times" charset="0"/>
              </a:rPr>
              <a:t/>
            </a:r>
            <a:br>
              <a:rPr lang="en-US" dirty="0" smtClean="0">
                <a:latin typeface="Times" charset="0"/>
              </a:rPr>
            </a:br>
            <a:r>
              <a:rPr lang="en-US" dirty="0" smtClean="0">
                <a:latin typeface="Times" charset="0"/>
              </a:rPr>
              <a:t>is </a:t>
            </a:r>
            <a:r>
              <a:rPr lang="en-US" dirty="0">
                <a:latin typeface="Times" charset="0"/>
              </a:rPr>
              <a:t>a religious holiday.</a:t>
            </a:r>
          </a:p>
        </p:txBody>
      </p:sp>
    </p:spTree>
  </p:cSld>
  <p:clrMapOvr>
    <a:masterClrMapping/>
  </p:clrMapOvr>
  <p:transition advTm="7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  <p:pic>
        <p:nvPicPr>
          <p:cNvPr id="16387" name="Picture 2" descr="http://photos-e.ak.fbcdn.net/hphotos-ak-snc3/hs451.snc3/25847_375023112902_511782902_3688206_1705602_n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609600"/>
            <a:ext cx="8115300" cy="5410200"/>
          </a:xfrm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8288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When we think of Easter, we think of . . . </a:t>
            </a:r>
          </a:p>
        </p:txBody>
      </p:sp>
    </p:spTree>
  </p:cSld>
  <p:clrMapOvr>
    <a:masterClrMapping/>
  </p:clrMapOvr>
  <p:transition advTm="7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The Easter Bunny</a:t>
            </a:r>
          </a:p>
        </p:txBody>
      </p:sp>
      <p:pic>
        <p:nvPicPr>
          <p:cNvPr id="18435" name="Picture 9" descr="125449548_eabf780cc4.jpg                                       000271D8Macintosh HD                   B7472E7A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40852">
            <a:off x="5584825" y="2003425"/>
            <a:ext cx="2987675" cy="4114800"/>
          </a:xfrm>
        </p:spPr>
      </p:pic>
      <p:sp>
        <p:nvSpPr>
          <p:cNvPr id="18436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  <p:pic>
        <p:nvPicPr>
          <p:cNvPr id="18437" name="Picture 2" descr="http://z.about.com/d/landscaping/1/0/P/I/Easter_Bunny_family_door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762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78" y="76200"/>
            <a:ext cx="854964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Easter baskets</a:t>
            </a:r>
          </a:p>
        </p:txBody>
      </p:sp>
      <p:pic>
        <p:nvPicPr>
          <p:cNvPr id="19459" name="Picture 2" descr="http://dealbusters.shopbrazos.com.php5-3.dfw1-1.websitetestlink.com/wp-content/uploads/2009/04/easter-basket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51117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bargainshopperlady.com/wp-content/uploads/2008/03/baske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17725"/>
            <a:ext cx="4114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121510593_d0100f5f05.jpg                                       000271D8Macintosh HD                   B7472E7A: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9144000" cy="6108700"/>
          </a:xfrm>
          <a:ln>
            <a:solidFill>
              <a:srgbClr val="CF11C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Times" charset="0"/>
              </a:rPr>
              <a:t>Decorated eggs</a:t>
            </a:r>
          </a:p>
        </p:txBody>
      </p:sp>
      <p:pic>
        <p:nvPicPr>
          <p:cNvPr id="21507" name="Picture 8" descr="122922305_5d3d6af53a.jpg                                       000271D8Macintosh HD                   B7472E7A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84271">
            <a:off x="304800" y="1958975"/>
            <a:ext cx="4840288" cy="3222625"/>
          </a:xfrm>
          <a:ln>
            <a:solidFill>
              <a:srgbClr val="FF7B04"/>
            </a:solidFill>
            <a:miter lim="800000"/>
            <a:headEnd/>
            <a:tailEnd/>
          </a:ln>
        </p:spPr>
      </p:pic>
      <p:pic>
        <p:nvPicPr>
          <p:cNvPr id="21508" name="Picture 9" descr="125332356_07e558639f.jpg                                       000271D8Macintosh HD                   B7472E7A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97106">
            <a:off x="4419600" y="3276600"/>
            <a:ext cx="4419600" cy="3314700"/>
          </a:xfrm>
          <a:ln>
            <a:solidFill>
              <a:srgbClr val="FF7B04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122071237_859b0106b3.jpg                                       000271D8Macintosh HD                   B7472E7A: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0"/>
            <a:ext cx="5141913" cy="6858000"/>
          </a:xfrm>
          <a:ln>
            <a:solidFill>
              <a:srgbClr val="CF11C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So what?</a:t>
            </a: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18" y="27709"/>
            <a:ext cx="4156364" cy="1039091"/>
          </a:xfrm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</a:rPr>
              <a:t>Easter egg hunts</a:t>
            </a:r>
          </a:p>
        </p:txBody>
      </p:sp>
      <p:pic>
        <p:nvPicPr>
          <p:cNvPr id="24579" name="Picture 4" descr="125399380_cc19736a38.jpg                                       000271D8Macintosh HD                   B7472E7A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0"/>
            <a:ext cx="4567238" cy="6858000"/>
          </a:xfrm>
          <a:ln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029200" y="533400"/>
            <a:ext cx="4114800" cy="1905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Find the egg!</a:t>
            </a:r>
          </a:p>
        </p:txBody>
      </p:sp>
      <p:pic>
        <p:nvPicPr>
          <p:cNvPr id="25603" name="Picture 2" descr="http://www.crownoflifechurch.net/photos/Community/EggHunt/2005/S4010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blogs.trb.com/community/news/weston/forum/easter-egg-hunt-hobok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50974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</a:rPr>
              <a:t>Candies and </a:t>
            </a:r>
            <a:r>
              <a:rPr lang="en-US" b="1" dirty="0">
                <a:latin typeface="Times" charset="0"/>
              </a:rPr>
              <a:t>jelly beans</a:t>
            </a:r>
          </a:p>
        </p:txBody>
      </p:sp>
      <p:pic>
        <p:nvPicPr>
          <p:cNvPr id="26627" name="Picture 9" descr="124303565_0ac5fda63d.jpg                                       000271D8Macintosh HD                   B7472E7A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77698">
            <a:off x="381000" y="1981200"/>
            <a:ext cx="4191000" cy="3143250"/>
          </a:xfrm>
          <a:ln>
            <a:solidFill>
              <a:srgbClr val="FF7B04"/>
            </a:solidFill>
            <a:miter lim="800000"/>
            <a:headEnd/>
            <a:tailEnd/>
          </a:ln>
        </p:spPr>
      </p:pic>
      <p:sp>
        <p:nvSpPr>
          <p:cNvPr id="26628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  <p:pic>
        <p:nvPicPr>
          <p:cNvPr id="26629" name="Picture 11" descr="http://silvertimes.files.wordpress.com/2009/04/jelly-bean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124723004_7a55c73d3c.jpg                                       000271D8Macintosh HD                   B7472E7A: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7938"/>
            <a:ext cx="10287000" cy="6850062"/>
          </a:xfrm>
          <a:ln>
            <a:solidFill>
              <a:srgbClr val="23FF08"/>
            </a:solidFill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5562600" y="381000"/>
            <a:ext cx="21298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Peeps!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261" y1="16484" x2="3261" y2="16484"/>
                        <a14:foregroundMark x1="7246" y1="8791" x2="67391" y2="4396"/>
                        <a14:foregroundMark x1="69565" y1="3297" x2="69565" y2="3297"/>
                        <a14:foregroundMark x1="87681" y1="74176" x2="87681" y2="74176"/>
                        <a14:foregroundMark x1="84783" y1="25824" x2="89855" y2="67582"/>
                        <a14:foregroundMark x1="87319" y1="60989" x2="87319" y2="60989"/>
                        <a14:foregroundMark x1="85507" y1="67033" x2="85507" y2="67033"/>
                        <a14:backgroundMark x1="86594" y1="93956" x2="86594" y2="93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2362200"/>
            <a:ext cx="5645159" cy="3722532"/>
          </a:xfrm>
          <a:prstGeom prst="rect">
            <a:avLst/>
          </a:prstGeom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124442723_627ba565ed.jpg                                       000271D8Macintosh HD                   B7472E7A: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19200"/>
            <a:ext cx="7316788" cy="5486400"/>
          </a:xfrm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371600" y="304800"/>
            <a:ext cx="6096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500" dirty="0"/>
              <a:t>Chocolate bunnies</a:t>
            </a:r>
            <a:endParaRPr lang="en-US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24562229_74224c34e6.jpg                                       000271D8Macintosh HD                   B7472E7A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0"/>
            <a:ext cx="4562475" cy="6858000"/>
          </a:xfrm>
          <a:ln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</a:rPr>
              <a:t>Everybody loves Easter!</a:t>
            </a:r>
          </a:p>
        </p:txBody>
      </p:sp>
      <p:pic>
        <p:nvPicPr>
          <p:cNvPr id="30723" name="Picture 6" descr="124958816_f693642628.jpg                                       000271D8Macintosh HD                   B7472E7A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11207">
            <a:off x="4800600" y="2133600"/>
            <a:ext cx="4826000" cy="3619500"/>
          </a:xfrm>
          <a:ln>
            <a:solidFill>
              <a:srgbClr val="FF7B04"/>
            </a:solidFill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125168133_ffde2c451e.jpg                                       000271D8Macintosh HD                   B7472E7A: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r="11083"/>
          <a:stretch/>
        </p:blipFill>
        <p:spPr bwMode="auto">
          <a:xfrm rot="21229569">
            <a:off x="-462" y="1505412"/>
            <a:ext cx="5567620" cy="4542870"/>
          </a:xfrm>
          <a:prstGeom prst="rect">
            <a:avLst/>
          </a:prstGeom>
          <a:noFill/>
          <a:ln>
            <a:solidFill>
              <a:srgbClr val="FF05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27000"/>
            <a:ext cx="5080000" cy="6591300"/>
          </a:xfrm>
          <a:prstGeom prst="rect">
            <a:avLst/>
          </a:prstGeom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72109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7180" y="76200"/>
            <a:ext cx="8549640" cy="1844040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smtClean="0"/>
              <a:t>Easter Egg Hunt Time!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98996090"/>
      </p:ext>
    </p:extLst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21336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Well, that means it</a:t>
            </a:r>
            <a:r>
              <a:rPr lang="ja-JP" altLang="en-US">
                <a:latin typeface="Times" charset="0"/>
              </a:rPr>
              <a:t>’</a:t>
            </a:r>
            <a:r>
              <a:rPr lang="en-US">
                <a:latin typeface="Times" charset="0"/>
              </a:rPr>
              <a:t>s almost </a:t>
            </a:r>
            <a:r>
              <a:rPr lang="en-US" i="1">
                <a:latin typeface="Times" charset="0"/>
              </a:rPr>
              <a:t>spring</a:t>
            </a:r>
            <a:r>
              <a:rPr lang="en-US">
                <a:latin typeface="Times" charset="0"/>
              </a:rPr>
              <a:t>!</a:t>
            </a:r>
          </a:p>
        </p:txBody>
      </p:sp>
      <p:pic>
        <p:nvPicPr>
          <p:cNvPr id="4099" name="Picture 4" descr="http://media.komonews.com/images/090505_spring_tul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7150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362200"/>
            <a:ext cx="5410200" cy="1905000"/>
          </a:xfrm>
        </p:spPr>
        <p:txBody>
          <a:bodyPr/>
          <a:lstStyle/>
          <a:p>
            <a:pPr algn="l" eaLnBrk="1" hangingPunct="1"/>
            <a:r>
              <a:rPr lang="en-US">
                <a:latin typeface="Times" charset="0"/>
              </a:rPr>
              <a:t>A long time ago, people celebrated the start of spring. </a:t>
            </a:r>
          </a:p>
        </p:txBody>
      </p:sp>
      <p:pic>
        <p:nvPicPr>
          <p:cNvPr id="5123" name="Picture 4" descr="easter_baskets013.gif                                          000271D8Macintosh HD                   B7472E7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828800"/>
            <a:ext cx="25638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8" descr="imgETeasterbunny.jpg                                           000271D8Macintosh HD                   B7472E7A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3988" y="990600"/>
            <a:ext cx="3757612" cy="54864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7" name="Text Box 1032"/>
          <p:cNvSpPr txBox="1">
            <a:spLocks noChangeArrowheads="1"/>
          </p:cNvSpPr>
          <p:nvPr/>
        </p:nvSpPr>
        <p:spPr bwMode="auto">
          <a:xfrm>
            <a:off x="0" y="914400"/>
            <a:ext cx="50292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0" dirty="0"/>
              <a:t>Bunnies and eggs were springtime symbols.</a:t>
            </a:r>
          </a:p>
          <a:p>
            <a:pPr algn="r">
              <a:spcBef>
                <a:spcPct val="50000"/>
              </a:spcBef>
            </a:pPr>
            <a:r>
              <a:rPr lang="en-US" sz="4000" dirty="0"/>
              <a:t> They meant fertility (</a:t>
            </a:r>
            <a:r>
              <a:rPr lang="ko-KR" altLang="en-US" sz="4000" dirty="0" smtClean="0"/>
              <a:t>다산</a:t>
            </a:r>
            <a:r>
              <a:rPr lang="en-US" altLang="ko-KR" sz="4000" dirty="0" smtClean="0"/>
              <a:t>)</a:t>
            </a:r>
            <a:r>
              <a:rPr lang="en-US" sz="4000" dirty="0" smtClean="0"/>
              <a:t> </a:t>
            </a:r>
            <a:r>
              <a:rPr lang="en-US" sz="4000" dirty="0"/>
              <a:t>and new life.</a:t>
            </a:r>
            <a:endParaRPr lang="en-US" dirty="0"/>
          </a:p>
        </p:txBody>
      </p:sp>
    </p:spTree>
  </p:cSld>
  <p:clrMapOvr>
    <a:masterClrMapping/>
  </p:clrMapOvr>
  <p:transition advTm="8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408265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</a:rPr>
              <a:t>People painted eggs bright colors.</a:t>
            </a:r>
          </a:p>
        </p:txBody>
      </p:sp>
      <p:pic>
        <p:nvPicPr>
          <p:cNvPr id="7171" name="Picture 6" descr="easter_eggs15.gif                                              000271D8Macintosh HD                   B7472E7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812354" cy="324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http://image.guim.co.uk/sys-images/Travel/Pix/pictures/2007/03/23/EasterEggsGetty46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0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http://www.cccambridge.org/images/_news/easter-eg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91" y="2581275"/>
            <a:ext cx="51435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7543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0" dirty="0" smtClean="0"/>
              <a:t>Sometimes </a:t>
            </a:r>
            <a:r>
              <a:rPr lang="en-US" sz="5000" dirty="0"/>
              <a:t>these eggs were given as gifts.</a:t>
            </a:r>
            <a:endParaRPr lang="en-US" dirty="0"/>
          </a:p>
        </p:txBody>
      </p:sp>
      <p:pic>
        <p:nvPicPr>
          <p:cNvPr id="8195" name="Picture 5" descr="120915666_43b06720b7.jpg                                       000271D8Macintosh HD                   B7472E7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6056520" cy="4540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4710545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</a:rPr>
              <a:t>The </a:t>
            </a:r>
            <a:r>
              <a:rPr lang="en-US" dirty="0" smtClean="0">
                <a:latin typeface="Times" charset="0"/>
              </a:rPr>
              <a:t>            is </a:t>
            </a:r>
            <a:r>
              <a:rPr lang="en-US" dirty="0">
                <a:latin typeface="Times" charset="0"/>
              </a:rPr>
              <a:t>a symbol of Easter.</a:t>
            </a:r>
          </a:p>
        </p:txBody>
      </p:sp>
      <p:pic>
        <p:nvPicPr>
          <p:cNvPr id="9219" name="Picture 10" descr="http://www.everythingeaster.com/images/easter_bun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0765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2" descr="http://www.hauntedventures.com/2007NEWTEMPLATES/EasterCostumes/EasterBunnies/EasterBunnyXLar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0"/>
            <a:ext cx="42291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4" descr="http://commentisfree.guardian.co.uk/easter_bunn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005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-76200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kern="0" dirty="0">
                <a:solidFill>
                  <a:srgbClr val="FF66FF"/>
                </a:solidFill>
                <a:cs typeface="+mj-cs"/>
              </a:rPr>
              <a:t>bunny </a:t>
            </a:r>
            <a:endParaRPr lang="en-US" dirty="0"/>
          </a:p>
        </p:txBody>
      </p:sp>
    </p:spTree>
  </p:cSld>
  <p:clrMapOvr>
    <a:masterClrMapping/>
  </p:clrMapOvr>
  <p:transition advTm="1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</a:rPr>
              <a:t>The Easter Bunny brings </a:t>
            </a:r>
            <a:r>
              <a:rPr lang="en-US" dirty="0" smtClean="0">
                <a:latin typeface="Times" charset="0"/>
              </a:rPr>
              <a:t/>
            </a:r>
            <a:br>
              <a:rPr lang="en-US" dirty="0" smtClean="0">
                <a:latin typeface="Times" charset="0"/>
              </a:rPr>
            </a:br>
            <a:r>
              <a:rPr lang="en-US" b="1" dirty="0" smtClean="0">
                <a:latin typeface="Times" charset="0"/>
              </a:rPr>
              <a:t>Easter </a:t>
            </a:r>
            <a:r>
              <a:rPr lang="en-US" b="1" dirty="0">
                <a:latin typeface="Times" charset="0"/>
              </a:rPr>
              <a:t>baskets </a:t>
            </a:r>
            <a:r>
              <a:rPr lang="en-US" dirty="0">
                <a:latin typeface="Times" charset="0"/>
              </a:rPr>
              <a:t>for children. </a:t>
            </a: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401079" y="5411450"/>
            <a:ext cx="841804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chemeClr val="tx2"/>
                </a:solidFill>
              </a:rPr>
              <a:t>The baskets are filled </a:t>
            </a:r>
            <a:r>
              <a:rPr lang="en-US" sz="4400" dirty="0" smtClean="0">
                <a:solidFill>
                  <a:schemeClr val="tx2"/>
                </a:solidFill>
              </a:rPr>
              <a:t>with </a:t>
            </a:r>
            <a:r>
              <a:rPr lang="en-US" sz="4400" dirty="0">
                <a:solidFill>
                  <a:schemeClr val="tx2"/>
                </a:solidFill>
              </a:rPr>
              <a:t>candy and gifts.</a:t>
            </a:r>
          </a:p>
        </p:txBody>
      </p:sp>
      <p:pic>
        <p:nvPicPr>
          <p:cNvPr id="10244" name="Picture 5" descr="http://giovanniworld.files.wordpress.com/2009/06/easter-bun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29813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http://images.paraorkut.com/img/pics/images/e/easter_basket-126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152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174</Words>
  <Application>Microsoft Office PowerPoint</Application>
  <PresentationFormat>On-screen Show (4:3)</PresentationFormat>
  <Paragraphs>53</Paragraphs>
  <Slides>29</Slides>
  <Notes>27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Hooray! It’s almost Easter!</vt:lpstr>
      <vt:lpstr>So what?</vt:lpstr>
      <vt:lpstr>Well, that means it’s almost spring!</vt:lpstr>
      <vt:lpstr>A long time ago, people celebrated the start of spring. </vt:lpstr>
      <vt:lpstr>PowerPoint Presentation</vt:lpstr>
      <vt:lpstr>People painted eggs bright colors.</vt:lpstr>
      <vt:lpstr>PowerPoint Presentation</vt:lpstr>
      <vt:lpstr>The             is a symbol of Easter.</vt:lpstr>
      <vt:lpstr>The Easter Bunny brings  Easter baskets for children. </vt:lpstr>
      <vt:lpstr>Many children get their picture taken with the Easter Bunny!</vt:lpstr>
      <vt:lpstr>Also, people paint eggs for Easter.</vt:lpstr>
      <vt:lpstr>For some people, Easter  is a religious holiday.</vt:lpstr>
      <vt:lpstr>PowerPoint Presentation</vt:lpstr>
      <vt:lpstr>When we think of Easter, we think of . . . </vt:lpstr>
      <vt:lpstr>The Easter Bunny</vt:lpstr>
      <vt:lpstr>Easter baskets</vt:lpstr>
      <vt:lpstr>PowerPoint Presentation</vt:lpstr>
      <vt:lpstr>Decorated eggs</vt:lpstr>
      <vt:lpstr>PowerPoint Presentation</vt:lpstr>
      <vt:lpstr>Easter egg hunts</vt:lpstr>
      <vt:lpstr>Find the egg!</vt:lpstr>
      <vt:lpstr>Candies and jelly beans</vt:lpstr>
      <vt:lpstr>PowerPoint Presentation</vt:lpstr>
      <vt:lpstr>PowerPoint Presentation</vt:lpstr>
      <vt:lpstr>PowerPoint Presentation</vt:lpstr>
      <vt:lpstr>Everybody loves Easter!</vt:lpstr>
      <vt:lpstr>PowerPoint Presentation</vt:lpstr>
      <vt:lpstr>PowerPoint Presentation</vt:lpstr>
      <vt:lpstr>PowerPoint Presentation</vt:lpstr>
    </vt:vector>
  </TitlesOfParts>
  <Company>뿿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Hooray! It’s almost Easter!</dc:title>
  <dc:creator>Lindsay Herron</dc:creator>
  <cp:lastModifiedBy>us</cp:lastModifiedBy>
  <cp:revision>23</cp:revision>
  <dcterms:created xsi:type="dcterms:W3CDTF">2006-04-09T05:26:53Z</dcterms:created>
  <dcterms:modified xsi:type="dcterms:W3CDTF">2013-03-28T01:41:59Z</dcterms:modified>
</cp:coreProperties>
</file>