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306" r:id="rId2"/>
    <p:sldId id="256" r:id="rId3"/>
    <p:sldId id="257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300" r:id="rId20"/>
    <p:sldId id="299" r:id="rId21"/>
    <p:sldId id="298" r:id="rId22"/>
    <p:sldId id="297" r:id="rId23"/>
    <p:sldId id="301" r:id="rId24"/>
    <p:sldId id="305" r:id="rId25"/>
    <p:sldId id="304" r:id="rId26"/>
    <p:sldId id="303" r:id="rId27"/>
    <p:sldId id="302" r:id="rId28"/>
    <p:sldId id="312" r:id="rId29"/>
    <p:sldId id="309" r:id="rId30"/>
    <p:sldId id="311" r:id="rId31"/>
    <p:sldId id="313" r:id="rId32"/>
    <p:sldId id="314" r:id="rId33"/>
    <p:sldId id="315" r:id="rId34"/>
    <p:sldId id="316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D9EFF40-2C5E-4372-AC8D-A6EFB542A4E3}" type="datetimeFigureOut">
              <a:rPr lang="en-US" altLang="ko-KR"/>
              <a:pPr>
                <a:defRPr/>
              </a:pPr>
              <a:t>11/22/2015</a:t>
            </a:fld>
            <a:endParaRPr lang="en-US" altLang="ko-K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ko-KR" altLang="ko-K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CABC068-7CF7-4F27-B9B6-45F4B895825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86023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 smtClean="0">
                <a:ea typeface="ＭＳ Ｐゴシック" pitchFamily="34" charset="-128"/>
              </a:rPr>
              <a:t>http://www.elfyourself.com/?mId=62886408.2</a:t>
            </a:r>
          </a:p>
          <a:p>
            <a:pPr eaLnBrk="1" hangingPunct="1"/>
            <a:r>
              <a:rPr lang="en-US" altLang="ko-KR" smtClean="0">
                <a:ea typeface="ＭＳ Ｐゴシック" pitchFamily="34" charset="-128"/>
              </a:rPr>
              <a:t>Elf Yourself &amp; Snowflake Activity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096100-9152-4C44-87A5-46431FEF9744}" type="slidenum">
              <a:rPr lang="en-US" altLang="ko-KR">
                <a:cs typeface="Arial" charset="0"/>
              </a:rPr>
              <a:pPr/>
              <a:t>1</a:t>
            </a:fld>
            <a:endParaRPr lang="en-US" altLang="ko-K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208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smtClean="0">
              <a:ea typeface="ＭＳ Ｐゴシック" pitchFamily="34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166CC3-56A3-4E3F-817E-013EE8E9DB59}" type="slidenum">
              <a:rPr lang="en-US" altLang="ko-KR">
                <a:cs typeface="Arial" charset="0"/>
              </a:rPr>
              <a:pPr/>
              <a:t>10</a:t>
            </a:fld>
            <a:endParaRPr lang="en-US" altLang="ko-K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076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smtClean="0"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2866C4-2461-472A-B5C3-54FAD5A08E07}" type="slidenum">
              <a:rPr lang="en-US" altLang="ko-KR">
                <a:cs typeface="Arial" charset="0"/>
              </a:rPr>
              <a:pPr/>
              <a:t>11</a:t>
            </a:fld>
            <a:endParaRPr lang="en-US" altLang="ko-K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817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smtClean="0">
              <a:ea typeface="ＭＳ Ｐゴシック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F1E97B-9DF3-4988-9B5F-65B869E7D3D5}" type="slidenum">
              <a:rPr lang="en-US" altLang="ko-KR">
                <a:cs typeface="Arial" charset="0"/>
              </a:rPr>
              <a:pPr/>
              <a:t>12</a:t>
            </a:fld>
            <a:endParaRPr lang="en-US" altLang="ko-K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85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mtClean="0">
                <a:ea typeface="ＭＳ Ｐゴシック" pitchFamily="34" charset="-128"/>
              </a:rPr>
              <a:t>Eggnog, Fruitcake, Christmas cookies, candy canes, gingerbread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3FBA11-2DE9-4EB9-9512-48AB07F9D560}" type="slidenum">
              <a:rPr lang="en-US" altLang="ko-KR">
                <a:cs typeface="Arial" charset="0"/>
              </a:rPr>
              <a:pPr/>
              <a:t>13</a:t>
            </a:fld>
            <a:endParaRPr lang="en-US" altLang="ko-K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30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mtClean="0">
                <a:ea typeface="ＭＳ Ｐゴシック" pitchFamily="34" charset="-128"/>
              </a:rPr>
              <a:t>Marshmallows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686D2F-38DD-4783-BF1C-D0F50933A23A}" type="slidenum">
              <a:rPr lang="en-US" altLang="ko-KR">
                <a:cs typeface="Arial" charset="0"/>
              </a:rPr>
              <a:pPr/>
              <a:t>14</a:t>
            </a:fld>
            <a:endParaRPr lang="en-US" altLang="ko-K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67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smtClean="0">
              <a:ea typeface="ＭＳ Ｐゴシック" pitchFamily="34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5B0FC1-5B3C-48D3-96F6-A5D4299AC0B4}" type="slidenum">
              <a:rPr lang="en-US" altLang="ko-KR">
                <a:cs typeface="Arial" charset="0"/>
              </a:rPr>
              <a:pPr/>
              <a:t>15</a:t>
            </a:fld>
            <a:endParaRPr lang="en-US" altLang="ko-K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636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smtClean="0">
              <a:ea typeface="ＭＳ Ｐゴシック" pitchFamily="34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E558A5-CCA4-4391-81BC-9FFB5404E965}" type="slidenum">
              <a:rPr lang="en-US" altLang="ko-KR">
                <a:cs typeface="Arial" charset="0"/>
              </a:rPr>
              <a:pPr/>
              <a:t>16</a:t>
            </a:fld>
            <a:endParaRPr lang="en-US" altLang="ko-K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476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smtClean="0">
              <a:ea typeface="ＭＳ Ｐゴシック" pitchFamily="3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1DAD00-7CAA-4B1D-AAE4-048849DB49C1}" type="slidenum">
              <a:rPr lang="en-US" altLang="ko-KR">
                <a:cs typeface="Arial" charset="0"/>
              </a:rPr>
              <a:pPr/>
              <a:t>17</a:t>
            </a:fld>
            <a:endParaRPr lang="en-US" altLang="ko-K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6540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smtClean="0">
              <a:ea typeface="ＭＳ Ｐゴシック" pitchFamily="34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2B31D3-C09A-4E7D-97F7-64CEA172A37A}" type="slidenum">
              <a:rPr lang="en-US" altLang="ko-KR">
                <a:cs typeface="Arial" charset="0"/>
              </a:rPr>
              <a:pPr/>
              <a:t>18</a:t>
            </a:fld>
            <a:endParaRPr lang="en-US" altLang="ko-K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3832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smtClean="0">
              <a:ea typeface="ＭＳ Ｐゴシック" pitchFamily="34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3E4903-A8EA-4E41-B63F-208FC077E776}" type="slidenum">
              <a:rPr lang="en-US" altLang="ko-KR">
                <a:cs typeface="Arial" charset="0"/>
              </a:rPr>
              <a:pPr/>
              <a:t>19</a:t>
            </a:fld>
            <a:endParaRPr lang="en-US" altLang="ko-K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642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smtClean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DE5966-9C16-4B4A-A245-2B6964C04767}" type="slidenum">
              <a:rPr lang="en-US" altLang="ko-KR">
                <a:cs typeface="Arial" charset="0"/>
              </a:rPr>
              <a:pPr/>
              <a:t>2</a:t>
            </a:fld>
            <a:endParaRPr lang="en-US" altLang="ko-K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453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smtClean="0">
              <a:ea typeface="ＭＳ Ｐゴシック" pitchFamily="34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5BEDF5-0E71-4E86-BC00-74D18A01D383}" type="slidenum">
              <a:rPr lang="en-US" altLang="ko-KR">
                <a:cs typeface="Arial" charset="0"/>
              </a:rPr>
              <a:pPr/>
              <a:t>20</a:t>
            </a:fld>
            <a:endParaRPr lang="en-US" altLang="ko-K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7632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mtClean="0">
                <a:ea typeface="ＭＳ Ｐゴシック" pitchFamily="34" charset="-128"/>
              </a:rPr>
              <a:t>https://www.youtube.com/watch?v=PjxBNej7Nlc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mtClean="0">
                <a:ea typeface="ＭＳ Ｐゴシック" pitchFamily="34" charset="-128"/>
              </a:rPr>
              <a:t>Youtube link to Glee Christmas Carols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4D6FB8-A96A-430D-B44D-9C473D56EF6D}" type="slidenum">
              <a:rPr lang="en-US" altLang="ko-KR">
                <a:cs typeface="Arial" charset="0"/>
              </a:rPr>
              <a:pPr/>
              <a:t>21</a:t>
            </a:fld>
            <a:endParaRPr lang="en-US" altLang="ko-K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6082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smtClean="0">
              <a:ea typeface="ＭＳ Ｐゴシック" pitchFamily="34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ACDE3D-E9B7-4559-B15F-A69ADA5E0B3A}" type="slidenum">
              <a:rPr lang="en-US" altLang="ko-KR">
                <a:cs typeface="Arial" charset="0"/>
              </a:rPr>
              <a:pPr/>
              <a:t>22</a:t>
            </a:fld>
            <a:endParaRPr lang="en-US" altLang="ko-K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8991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mtClean="0">
                <a:ea typeface="ＭＳ Ｐゴシック" pitchFamily="34" charset="-128"/>
              </a:rPr>
              <a:t>Make Christmas cookies, Build gingerbread houses, Give and receive presents, Decorate their houses (inside and outside!), Eat holiday foods, Go Christmas shopping, Sing Christmas carols, Attend a Christmas church service, Watch Christmas movies, Spend time with family and friends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6D72D8-0B34-4CAF-8973-FF015A206ED1}" type="slidenum">
              <a:rPr lang="en-US" altLang="ko-KR">
                <a:cs typeface="Arial" charset="0"/>
              </a:rPr>
              <a:pPr/>
              <a:t>23</a:t>
            </a:fld>
            <a:endParaRPr lang="en-US" altLang="ko-K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1246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smtClean="0">
              <a:ea typeface="ＭＳ Ｐゴシック" pitchFamily="3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8C78CF-CEC7-4512-BEA2-AE6FC6785027}" type="slidenum">
              <a:rPr lang="en-US" altLang="ko-KR">
                <a:cs typeface="Arial" charset="0"/>
              </a:rPr>
              <a:pPr/>
              <a:t>24</a:t>
            </a:fld>
            <a:endParaRPr lang="en-US" altLang="ko-K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2574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smtClean="0">
              <a:ea typeface="ＭＳ Ｐゴシック" pitchFamily="34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5A57BC-49FF-4C88-A83C-54C7DD1C3BDC}" type="slidenum">
              <a:rPr lang="en-US" altLang="ko-KR">
                <a:cs typeface="Arial" charset="0"/>
              </a:rPr>
              <a:pPr/>
              <a:t>25</a:t>
            </a:fld>
            <a:endParaRPr lang="en-US" altLang="ko-K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105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smtClean="0">
              <a:ea typeface="ＭＳ Ｐゴシック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DCE3A9-A84D-4743-861B-A7352D88F9EB}" type="slidenum">
              <a:rPr lang="en-US" altLang="ko-KR">
                <a:cs typeface="Arial" charset="0"/>
              </a:rPr>
              <a:pPr/>
              <a:t>26</a:t>
            </a:fld>
            <a:endParaRPr lang="en-US" altLang="ko-K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7887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smtClean="0">
              <a:ea typeface="ＭＳ Ｐゴシック" pitchFamily="34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31AB8D-F60C-400F-ADDE-AA428EA00FD0}" type="slidenum">
              <a:rPr lang="en-US" altLang="ko-KR">
                <a:cs typeface="Arial" charset="0"/>
              </a:rPr>
              <a:pPr/>
              <a:t>27</a:t>
            </a:fld>
            <a:endParaRPr lang="en-US" altLang="ko-K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804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smtClean="0">
              <a:ea typeface="ＭＳ Ｐゴシック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4E8F48-040A-4045-B8BE-FBC766F13BBD}" type="slidenum">
              <a:rPr lang="en-US" altLang="ko-KR">
                <a:cs typeface="Arial" charset="0"/>
              </a:rPr>
              <a:pPr/>
              <a:t>3</a:t>
            </a:fld>
            <a:endParaRPr lang="en-US" altLang="ko-K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93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smtClean="0">
              <a:ea typeface="ＭＳ Ｐゴシック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14C5B4-B295-4D73-908D-40B8F8B132B6}" type="slidenum">
              <a:rPr lang="en-US" altLang="ko-KR">
                <a:cs typeface="Arial" charset="0"/>
              </a:rPr>
              <a:pPr/>
              <a:t>4</a:t>
            </a:fld>
            <a:endParaRPr lang="en-US" altLang="ko-K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823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smtClean="0">
              <a:ea typeface="ＭＳ Ｐゴシック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76A708-93F1-4E36-9E6A-CC809E0ACF81}" type="slidenum">
              <a:rPr lang="en-US" altLang="ko-KR">
                <a:cs typeface="Arial" charset="0"/>
              </a:rPr>
              <a:pPr/>
              <a:t>5</a:t>
            </a:fld>
            <a:endParaRPr lang="en-US" altLang="ko-K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65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mtClean="0">
                <a:ea typeface="ＭＳ Ｐゴシック" pitchFamily="34" charset="-128"/>
              </a:rPr>
              <a:t>Milk &amp; Cookies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A49060-D5F4-49A6-85AF-748B7CF10D7F}" type="slidenum">
              <a:rPr lang="en-US" altLang="ko-KR">
                <a:cs typeface="Arial" charset="0"/>
              </a:rPr>
              <a:pPr/>
              <a:t>6</a:t>
            </a:fld>
            <a:endParaRPr lang="en-US" altLang="ko-K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591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mtClean="0">
                <a:ea typeface="ＭＳ Ｐゴシック" pitchFamily="34" charset="-128"/>
              </a:rPr>
              <a:t>https://www.youtube.com/watch?v=PjxBNej7Nlc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mtClean="0">
                <a:ea typeface="ＭＳ Ｐゴシック" pitchFamily="34" charset="-128"/>
              </a:rPr>
              <a:t>Youtube link to Glee Christmas Carols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A187C6-77EB-4542-822C-943A43C6FB1F}" type="slidenum">
              <a:rPr lang="en-US" altLang="ko-KR">
                <a:cs typeface="Arial" charset="0"/>
              </a:rPr>
              <a:pPr/>
              <a:t>7</a:t>
            </a:fld>
            <a:endParaRPr lang="en-US" altLang="ko-K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115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1C0E27-601B-4DB8-94F7-D48985A0DB88}" type="slidenum">
              <a:rPr lang="en-US" altLang="ko-KR">
                <a:cs typeface="Arial" charset="0"/>
              </a:rPr>
              <a:pPr/>
              <a:t>8</a:t>
            </a:fld>
            <a:endParaRPr lang="en-US" altLang="ko-K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508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mtClean="0">
                <a:ea typeface="ＭＳ Ｐゴシック" pitchFamily="34" charset="-128"/>
              </a:rPr>
              <a:t>Under the Christmas tree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7DE860-5D71-433C-BAF0-7612E3C0105F}" type="slidenum">
              <a:rPr lang="en-US" altLang="ko-KR">
                <a:cs typeface="Arial" charset="0"/>
              </a:rPr>
              <a:pPr/>
              <a:t>9</a:t>
            </a:fld>
            <a:endParaRPr lang="en-US" altLang="ko-K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091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EB039-6DE3-4004-85CA-137ACD4BC0EF}" type="datetimeFigureOut">
              <a:rPr lang="en-US" altLang="ko-KR"/>
              <a:pPr>
                <a:defRPr/>
              </a:pPr>
              <a:t>11/22/2015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F8B03-1B76-4260-B3D7-60F469B6ACC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94E7F-42C1-4D62-BD2B-3E2392609BA5}" type="datetimeFigureOut">
              <a:rPr lang="en-US" altLang="ko-KR"/>
              <a:pPr>
                <a:defRPr/>
              </a:pPr>
              <a:t>11/22/2015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6C0A9-4CCB-4971-B884-94DCD828A7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E40BC-C7AE-495C-8B5A-D1E1BDA7B38E}" type="datetimeFigureOut">
              <a:rPr lang="en-US" altLang="ko-KR"/>
              <a:pPr>
                <a:defRPr/>
              </a:pPr>
              <a:t>11/22/2015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A3396-7015-4E50-94ED-AF915A06983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F752B-D260-4BD3-976C-7E875FA687EF}" type="datetimeFigureOut">
              <a:rPr lang="en-US" altLang="ko-KR"/>
              <a:pPr>
                <a:defRPr/>
              </a:pPr>
              <a:t>11/22/2015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E52F3-6843-482F-A8CE-FC0E988A95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B2F63-FD76-458D-B4FD-93DA3D5008CC}" type="datetimeFigureOut">
              <a:rPr lang="en-US" altLang="ko-KR"/>
              <a:pPr>
                <a:defRPr/>
              </a:pPr>
              <a:t>11/22/2015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11F18-742A-4099-97A7-2A9DCFA98A7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5859D-8B7E-47A1-889B-210D425ACE5A}" type="datetimeFigureOut">
              <a:rPr lang="en-US" altLang="ko-KR"/>
              <a:pPr>
                <a:defRPr/>
              </a:pPr>
              <a:t>11/22/2015</a:t>
            </a:fld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78E29-F719-4F3B-978F-42463E2F34D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6397C-3586-4C5B-90D9-0B798D67B86A}" type="datetimeFigureOut">
              <a:rPr lang="en-US" altLang="ko-KR"/>
              <a:pPr>
                <a:defRPr/>
              </a:pPr>
              <a:t>11/22/2015</a:t>
            </a:fld>
            <a:endParaRPr lang="en-US" altLang="ko-K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78192-A21E-4FB4-A93D-81A85946E38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B5C7-1EED-48EA-A549-C51B2556B79C}" type="datetimeFigureOut">
              <a:rPr lang="en-US" altLang="ko-KR"/>
              <a:pPr>
                <a:defRPr/>
              </a:pPr>
              <a:t>11/22/2015</a:t>
            </a:fld>
            <a:endParaRPr lang="en-US" altLang="ko-K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4966C-2237-4BE4-B4CC-9DDC692879A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4F158-13AA-4623-8BB6-CA5DD59C8B97}" type="datetimeFigureOut">
              <a:rPr lang="en-US" altLang="ko-KR"/>
              <a:pPr>
                <a:defRPr/>
              </a:pPr>
              <a:t>11/22/2015</a:t>
            </a:fld>
            <a:endParaRPr lang="en-US" altLang="ko-K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A8206-F828-4EEB-9BD8-C718B642A52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F08BC-2664-4F10-ABCE-BB9CB0E4C904}" type="datetimeFigureOut">
              <a:rPr lang="en-US" altLang="ko-KR"/>
              <a:pPr>
                <a:defRPr/>
              </a:pPr>
              <a:t>11/22/2015</a:t>
            </a:fld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195C5-C273-426A-9296-647D5055FB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1F3ED-E253-420E-81B6-B083BB81D956}" type="datetimeFigureOut">
              <a:rPr lang="en-US" altLang="ko-KR"/>
              <a:pPr>
                <a:defRPr/>
              </a:pPr>
              <a:t>11/22/2015</a:t>
            </a:fld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2C362-4DA9-455B-A611-17E936A92E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B8AECF6-AD61-4711-931B-E38A17C288B6}" type="datetimeFigureOut">
              <a:rPr lang="en-US" altLang="ko-KR"/>
              <a:pPr>
                <a:defRPr/>
              </a:pPr>
              <a:t>11/22/2015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51B9492-E482-4F7C-93A2-24F687C2EBF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2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" Type="http://schemas.openxmlformats.org/officeDocument/2006/relationships/slide" Target="slide7.xml"/><Relationship Id="rId21" Type="http://schemas.openxmlformats.org/officeDocument/2006/relationships/slide" Target="slide21.xml"/><Relationship Id="rId7" Type="http://schemas.openxmlformats.org/officeDocument/2006/relationships/slide" Target="slide3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2" Type="http://schemas.openxmlformats.org/officeDocument/2006/relationships/notesSlide" Target="../notesSlides/notesSlide2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6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66800" y="1906012"/>
            <a:ext cx="7086600" cy="3046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Christmas </a:t>
            </a:r>
          </a:p>
          <a:p>
            <a:pPr algn="ctr">
              <a:defRPr/>
            </a:pPr>
            <a:r>
              <a:rPr lang="en-US" sz="96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Quiz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66800" y="1600200"/>
            <a:ext cx="7010400" cy="1938338"/>
          </a:xfrm>
          <a:prstGeom prst="rect">
            <a:avLst/>
          </a:prstGeom>
          <a:gradFill rotWithShape="1">
            <a:gsLst>
              <a:gs pos="0">
                <a:srgbClr val="F1F2EB"/>
              </a:gs>
              <a:gs pos="64999">
                <a:srgbClr val="D9DCCA"/>
              </a:gs>
              <a:gs pos="100000">
                <a:srgbClr val="C9CFB3"/>
              </a:gs>
            </a:gsLst>
            <a:lin ang="5400000" scaled="1"/>
          </a:gradFill>
          <a:ln w="9525">
            <a:solidFill>
              <a:srgbClr val="576212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How does Santa enter a house to deliver gifts? </a:t>
            </a:r>
          </a:p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30 Points</a:t>
            </a:r>
          </a:p>
        </p:txBody>
      </p:sp>
      <p:pic>
        <p:nvPicPr>
          <p:cNvPr id="6" name="Picture 5" descr="large_santa-in-chimne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4290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2">
            <a:hlinkClick r:id="rId4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66800" y="1600200"/>
            <a:ext cx="7010400" cy="2554288"/>
          </a:xfrm>
          <a:prstGeom prst="rect">
            <a:avLst/>
          </a:prstGeom>
          <a:gradFill rotWithShape="1">
            <a:gsLst>
              <a:gs pos="0">
                <a:srgbClr val="F1F2EB"/>
              </a:gs>
              <a:gs pos="64999">
                <a:srgbClr val="D9DCCA"/>
              </a:gs>
              <a:gs pos="100000">
                <a:srgbClr val="C9CFB3"/>
              </a:gs>
            </a:gsLst>
            <a:lin ang="5400000" scaled="1"/>
          </a:gradFill>
          <a:ln w="9525">
            <a:solidFill>
              <a:srgbClr val="576212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Where do people put Christmas stockings in the house?</a:t>
            </a:r>
          </a:p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40 Points</a:t>
            </a:r>
          </a:p>
        </p:txBody>
      </p:sp>
      <p:pic>
        <p:nvPicPr>
          <p:cNvPr id="7" name="Picture 6" descr="tumblr_lpbjvxF0Yo1r0zob3o1_5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4197350"/>
            <a:ext cx="3962400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2">
            <a:hlinkClick r:id="rId4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066800" y="1600200"/>
            <a:ext cx="7010400" cy="1938338"/>
          </a:xfrm>
          <a:prstGeom prst="rect">
            <a:avLst/>
          </a:prstGeom>
          <a:gradFill rotWithShape="1">
            <a:gsLst>
              <a:gs pos="0">
                <a:srgbClr val="F1F2EB"/>
              </a:gs>
              <a:gs pos="64999">
                <a:srgbClr val="D9DCCA"/>
              </a:gs>
              <a:gs pos="100000">
                <a:srgbClr val="C9CFB3"/>
              </a:gs>
            </a:gsLst>
            <a:lin ang="5400000" scaled="1"/>
          </a:gradFill>
          <a:ln w="9525">
            <a:solidFill>
              <a:srgbClr val="576212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4000">
                <a:latin typeface="Arial Rounded MT Bold" pitchFamily="34" charset="0"/>
                <a:cs typeface="Arial" pitchFamily="34" charset="0"/>
              </a:rPr>
              <a:t>Who are Santa</a:t>
            </a:r>
            <a:r>
              <a:rPr lang="en-US" altLang="en-US" sz="4000">
                <a:latin typeface="Arial Rounded MT Bold" pitchFamily="34" charset="0"/>
                <a:cs typeface="Arial" pitchFamily="34" charset="0"/>
              </a:rPr>
              <a:t>’</a:t>
            </a:r>
            <a:r>
              <a:rPr lang="en-US" altLang="ko-KR" sz="4000">
                <a:latin typeface="Arial Rounded MT Bold" pitchFamily="34" charset="0"/>
                <a:cs typeface="Arial" pitchFamily="34" charset="0"/>
              </a:rPr>
              <a:t>s helpers and what do they do?</a:t>
            </a:r>
          </a:p>
          <a:p>
            <a:pPr algn="ctr">
              <a:defRPr/>
            </a:pPr>
            <a:r>
              <a:rPr lang="en-US" altLang="ko-KR" sz="4000">
                <a:latin typeface="Arial Rounded MT Bold" pitchFamily="34" charset="0"/>
                <a:cs typeface="Arial" pitchFamily="34" charset="0"/>
              </a:rPr>
              <a:t>50 points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066800" y="3629025"/>
            <a:ext cx="7010400" cy="708025"/>
          </a:xfrm>
          <a:prstGeom prst="rect">
            <a:avLst/>
          </a:prstGeom>
          <a:gradFill rotWithShape="1">
            <a:gsLst>
              <a:gs pos="0">
                <a:srgbClr val="F7F1E9"/>
              </a:gs>
              <a:gs pos="64999">
                <a:srgbClr val="E8DBC7"/>
              </a:gs>
              <a:gs pos="100000">
                <a:srgbClr val="E0CCAF"/>
              </a:gs>
            </a:gsLst>
            <a:lin ang="5400000" scaled="1"/>
          </a:gradFill>
          <a:ln w="9525">
            <a:solidFill>
              <a:srgbClr val="8A703A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Elves make toys</a:t>
            </a:r>
          </a:p>
        </p:txBody>
      </p:sp>
      <p:pic>
        <p:nvPicPr>
          <p:cNvPr id="6" name="Picture 5" descr="NEOCN_bb888h85wc3jp.jpg"/>
          <p:cNvPicPr>
            <a:picLocks noChangeAspect="1"/>
          </p:cNvPicPr>
          <p:nvPr/>
        </p:nvPicPr>
        <p:blipFill>
          <a:blip r:embed="rId3" cstate="print"/>
          <a:srcRect b="51540"/>
          <a:stretch>
            <a:fillRect/>
          </a:stretch>
        </p:blipFill>
        <p:spPr bwMode="auto">
          <a:xfrm>
            <a:off x="2057400" y="4343400"/>
            <a:ext cx="502920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eft Arrow 2">
            <a:hlinkClick r:id="rId4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66800" y="1600200"/>
            <a:ext cx="7010400" cy="1323975"/>
          </a:xfrm>
          <a:prstGeom prst="rect">
            <a:avLst/>
          </a:prstGeom>
          <a:gradFill rotWithShape="1">
            <a:gsLst>
              <a:gs pos="0">
                <a:srgbClr val="F1F2EB"/>
              </a:gs>
              <a:gs pos="64999">
                <a:srgbClr val="D9DCCA"/>
              </a:gs>
              <a:gs pos="100000">
                <a:srgbClr val="C9CFB3"/>
              </a:gs>
            </a:gsLst>
            <a:lin ang="5400000" scaled="1"/>
          </a:gradFill>
          <a:ln w="9525">
            <a:solidFill>
              <a:srgbClr val="576212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Name two Christmas foods</a:t>
            </a:r>
          </a:p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10 points</a:t>
            </a:r>
          </a:p>
        </p:txBody>
      </p:sp>
      <p:pic>
        <p:nvPicPr>
          <p:cNvPr id="2" name="Picture 1" descr="imgr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9325" y="3200400"/>
            <a:ext cx="16668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0638" y="3352800"/>
            <a:ext cx="2857501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2743200"/>
            <a:ext cx="3492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hristmas-cookies-pinterest-fourwallsonlycom-tncal7z5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4697413"/>
            <a:ext cx="26019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hrek_gingerbread_man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04088" y="4191000"/>
            <a:ext cx="161131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66800" y="1600200"/>
            <a:ext cx="7010400" cy="1938338"/>
          </a:xfrm>
          <a:prstGeom prst="rect">
            <a:avLst/>
          </a:prstGeom>
          <a:gradFill rotWithShape="1">
            <a:gsLst>
              <a:gs pos="0">
                <a:srgbClr val="F1F2EB"/>
              </a:gs>
              <a:gs pos="64999">
                <a:srgbClr val="D9DCCA"/>
              </a:gs>
              <a:gs pos="100000">
                <a:srgbClr val="C9CFB3"/>
              </a:gs>
            </a:gsLst>
            <a:lin ang="5400000" scaled="1"/>
          </a:gradFill>
          <a:ln w="9525">
            <a:solidFill>
              <a:srgbClr val="576212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What do people put </a:t>
            </a:r>
            <a:br>
              <a:rPr lang="en-US" sz="4000" dirty="0" smtClean="0">
                <a:latin typeface="Arial Rounded MT Bold" charset="0"/>
              </a:rPr>
            </a:br>
            <a:r>
              <a:rPr lang="en-US" sz="4000" dirty="0" smtClean="0">
                <a:latin typeface="Arial Rounded MT Bold" charset="0"/>
              </a:rPr>
              <a:t>into hot cocoa?</a:t>
            </a:r>
          </a:p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20 points</a:t>
            </a:r>
          </a:p>
        </p:txBody>
      </p:sp>
      <p:pic>
        <p:nvPicPr>
          <p:cNvPr id="2" name="Picture 1" descr="malted-cocoa-marshmallows_300.jpg"/>
          <p:cNvPicPr>
            <a:picLocks noChangeAspect="1"/>
          </p:cNvPicPr>
          <p:nvPr/>
        </p:nvPicPr>
        <p:blipFill>
          <a:blip r:embed="rId3"/>
          <a:srcRect t="17046" b="21329"/>
          <a:stretch>
            <a:fillRect/>
          </a:stretch>
        </p:blipFill>
        <p:spPr bwMode="auto">
          <a:xfrm>
            <a:off x="2743200" y="3733800"/>
            <a:ext cx="38100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2">
            <a:hlinkClick r:id="rId4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66800" y="1600200"/>
            <a:ext cx="7010400" cy="1938338"/>
          </a:xfrm>
          <a:prstGeom prst="rect">
            <a:avLst/>
          </a:prstGeom>
          <a:gradFill rotWithShape="1">
            <a:gsLst>
              <a:gs pos="0">
                <a:srgbClr val="F1F2EB"/>
              </a:gs>
              <a:gs pos="64999">
                <a:srgbClr val="D9DCCA"/>
              </a:gs>
              <a:gs pos="100000">
                <a:srgbClr val="C9CFB3"/>
              </a:gs>
            </a:gsLst>
            <a:lin ang="5400000" scaled="1"/>
          </a:gradFill>
          <a:ln w="9525">
            <a:solidFill>
              <a:srgbClr val="576212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What do bad children receive on Christmas?</a:t>
            </a:r>
          </a:p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30 points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066800" y="3629025"/>
            <a:ext cx="7010400" cy="708025"/>
          </a:xfrm>
          <a:prstGeom prst="rect">
            <a:avLst/>
          </a:prstGeom>
          <a:gradFill rotWithShape="1">
            <a:gsLst>
              <a:gs pos="0">
                <a:srgbClr val="F7F1E9"/>
              </a:gs>
              <a:gs pos="64999">
                <a:srgbClr val="E8DBC7"/>
              </a:gs>
              <a:gs pos="100000">
                <a:srgbClr val="E0CCAF"/>
              </a:gs>
            </a:gsLst>
            <a:lin ang="5400000" scaled="1"/>
          </a:gradFill>
          <a:ln w="9525">
            <a:solidFill>
              <a:srgbClr val="8A703A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Coal</a:t>
            </a:r>
          </a:p>
        </p:txBody>
      </p:sp>
      <p:pic>
        <p:nvPicPr>
          <p:cNvPr id="5" name="Picture 4" descr="coa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810000"/>
            <a:ext cx="47244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 Arrow 2">
            <a:hlinkClick r:id="rId4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66800" y="1600200"/>
            <a:ext cx="7010400" cy="2554288"/>
          </a:xfrm>
          <a:prstGeom prst="rect">
            <a:avLst/>
          </a:prstGeom>
          <a:gradFill rotWithShape="1">
            <a:gsLst>
              <a:gs pos="0">
                <a:srgbClr val="F1F2EB"/>
              </a:gs>
              <a:gs pos="64999">
                <a:srgbClr val="D9DCCA"/>
              </a:gs>
              <a:gs pos="100000">
                <a:srgbClr val="C9CFB3"/>
              </a:gs>
            </a:gsLst>
            <a:lin ang="5400000" scaled="1"/>
          </a:gradFill>
          <a:ln w="9525">
            <a:solidFill>
              <a:srgbClr val="576212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4000">
                <a:latin typeface="Arial Rounded MT Bold" pitchFamily="34" charset="0"/>
                <a:cs typeface="Arial" pitchFamily="34" charset="0"/>
              </a:rPr>
              <a:t>“</a:t>
            </a:r>
            <a:r>
              <a:rPr lang="en-US" altLang="ko-KR" sz="4000">
                <a:latin typeface="Arial Rounded MT Bold" pitchFamily="34" charset="0"/>
                <a:cs typeface="Arial" pitchFamily="34" charset="0"/>
              </a:rPr>
              <a:t>Dashing through the snow</a:t>
            </a:r>
            <a:r>
              <a:rPr lang="en-US" altLang="en-US" sz="4000">
                <a:latin typeface="Arial Rounded MT Bold" pitchFamily="34" charset="0"/>
                <a:cs typeface="Arial" pitchFamily="34" charset="0"/>
              </a:rPr>
              <a:t>”</a:t>
            </a:r>
            <a:r>
              <a:rPr lang="en-US" altLang="ko-KR" sz="4000">
                <a:latin typeface="Arial Rounded MT Bold" pitchFamily="34" charset="0"/>
                <a:cs typeface="Arial" pitchFamily="34" charset="0"/>
              </a:rPr>
              <a:t> is a line from what Christmas song? (Sing)</a:t>
            </a:r>
          </a:p>
          <a:p>
            <a:pPr algn="ctr">
              <a:defRPr/>
            </a:pPr>
            <a:r>
              <a:rPr lang="en-US" altLang="ko-KR" sz="4000">
                <a:latin typeface="Arial Rounded MT Bold" pitchFamily="34" charset="0"/>
                <a:cs typeface="Arial" pitchFamily="34" charset="0"/>
              </a:rPr>
              <a:t>40 points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66800" y="4267200"/>
            <a:ext cx="7010400" cy="708025"/>
          </a:xfrm>
          <a:prstGeom prst="rect">
            <a:avLst/>
          </a:prstGeom>
          <a:gradFill rotWithShape="1">
            <a:gsLst>
              <a:gs pos="0">
                <a:srgbClr val="F7F1E9"/>
              </a:gs>
              <a:gs pos="64999">
                <a:srgbClr val="E8DBC7"/>
              </a:gs>
              <a:gs pos="100000">
                <a:srgbClr val="E0CCAF"/>
              </a:gs>
            </a:gsLst>
            <a:lin ang="5400000" scaled="1"/>
          </a:gradFill>
          <a:ln w="9525">
            <a:solidFill>
              <a:srgbClr val="8A703A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4000">
                <a:latin typeface="Arial Rounded MT Bold" pitchFamily="34" charset="0"/>
                <a:cs typeface="Arial" pitchFamily="34" charset="0"/>
              </a:rPr>
              <a:t>“</a:t>
            </a:r>
            <a:r>
              <a:rPr lang="en-US" altLang="ko-KR" sz="4000">
                <a:latin typeface="Arial Rounded MT Bold" pitchFamily="34" charset="0"/>
                <a:cs typeface="Arial" pitchFamily="34" charset="0"/>
              </a:rPr>
              <a:t>Jingle Bells</a:t>
            </a:r>
            <a:r>
              <a:rPr lang="en-US" altLang="en-US" sz="4000">
                <a:latin typeface="Arial Rounded MT Bold" pitchFamily="34" charset="0"/>
                <a:cs typeface="Arial" pitchFamily="34" charset="0"/>
              </a:rPr>
              <a:t>”</a:t>
            </a:r>
            <a:endParaRPr lang="en-US" altLang="ko-KR" sz="4000"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2" name="Picture 1" descr="unnam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962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eft Arrow 2">
            <a:hlinkClick r:id="rId4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066800" y="1600200"/>
            <a:ext cx="7010400" cy="1938338"/>
          </a:xfrm>
          <a:prstGeom prst="rect">
            <a:avLst/>
          </a:prstGeom>
          <a:gradFill rotWithShape="1">
            <a:gsLst>
              <a:gs pos="0">
                <a:srgbClr val="F1F2EB"/>
              </a:gs>
              <a:gs pos="64999">
                <a:srgbClr val="D9DCCA"/>
              </a:gs>
              <a:gs pos="100000">
                <a:srgbClr val="C9CFB3"/>
              </a:gs>
            </a:gsLst>
            <a:lin ang="5400000" scaled="1"/>
          </a:gradFill>
          <a:ln w="9525">
            <a:solidFill>
              <a:srgbClr val="576212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What ingredients are found in eggnog? Name at least 3.</a:t>
            </a:r>
          </a:p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50 points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66800" y="3886200"/>
            <a:ext cx="7010400" cy="1323975"/>
          </a:xfrm>
          <a:prstGeom prst="rect">
            <a:avLst/>
          </a:prstGeom>
          <a:gradFill rotWithShape="1">
            <a:gsLst>
              <a:gs pos="0">
                <a:srgbClr val="F7F1E9"/>
              </a:gs>
              <a:gs pos="64999">
                <a:srgbClr val="E8DBC7"/>
              </a:gs>
              <a:gs pos="100000">
                <a:srgbClr val="E0CCAF"/>
              </a:gs>
            </a:gsLst>
            <a:lin ang="5400000" scaled="1"/>
          </a:gradFill>
          <a:ln w="9525">
            <a:solidFill>
              <a:srgbClr val="8A703A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Eggs, Milk, Cream, Whiskey, Sugar, Nutmeg</a:t>
            </a:r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6425" y="28194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Arrow 2">
            <a:hlinkClick r:id="rId4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66800" y="1600200"/>
            <a:ext cx="7010400" cy="1938338"/>
          </a:xfrm>
          <a:prstGeom prst="rect">
            <a:avLst/>
          </a:prstGeom>
          <a:gradFill rotWithShape="1">
            <a:gsLst>
              <a:gs pos="0">
                <a:srgbClr val="F1F2EB"/>
              </a:gs>
              <a:gs pos="64999">
                <a:srgbClr val="D9DCCA"/>
              </a:gs>
              <a:gs pos="100000">
                <a:srgbClr val="C9CFB3"/>
              </a:gs>
            </a:gsLst>
            <a:lin ang="5400000" scaled="1"/>
          </a:gradFill>
          <a:ln w="9525">
            <a:solidFill>
              <a:srgbClr val="576212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4000">
                <a:latin typeface="Arial Rounded MT Bold" pitchFamily="34" charset="0"/>
                <a:cs typeface="Arial" pitchFamily="34" charset="0"/>
              </a:rPr>
              <a:t>What is Santa Claus</a:t>
            </a:r>
            <a:r>
              <a:rPr lang="en-US" altLang="en-US" sz="4000">
                <a:latin typeface="Arial Rounded MT Bold" pitchFamily="34" charset="0"/>
                <a:cs typeface="Arial" pitchFamily="34" charset="0"/>
              </a:rPr>
              <a:t>’</a:t>
            </a:r>
            <a:r>
              <a:rPr lang="en-US" altLang="ko-KR" sz="4000">
                <a:latin typeface="Arial Rounded MT Bold" pitchFamily="34" charset="0"/>
                <a:cs typeface="Arial" pitchFamily="34" charset="0"/>
              </a:rPr>
              <a:t> famous greeting?</a:t>
            </a:r>
          </a:p>
          <a:p>
            <a:pPr algn="ctr">
              <a:defRPr/>
            </a:pPr>
            <a:r>
              <a:rPr lang="en-US" altLang="ko-KR" sz="4000">
                <a:latin typeface="Arial Rounded MT Bold" pitchFamily="34" charset="0"/>
                <a:cs typeface="Arial" pitchFamily="34" charset="0"/>
              </a:rPr>
              <a:t>10 points</a:t>
            </a:r>
          </a:p>
        </p:txBody>
      </p:sp>
      <p:pic>
        <p:nvPicPr>
          <p:cNvPr id="2" name="Picture 1" descr="santa ho ho h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3810000"/>
            <a:ext cx="396716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66800" y="1600200"/>
            <a:ext cx="7010400" cy="1938338"/>
          </a:xfrm>
          <a:prstGeom prst="rect">
            <a:avLst/>
          </a:prstGeom>
          <a:gradFill rotWithShape="1">
            <a:gsLst>
              <a:gs pos="0">
                <a:srgbClr val="F1F2EB"/>
              </a:gs>
              <a:gs pos="64999">
                <a:srgbClr val="D9DCCA"/>
              </a:gs>
              <a:gs pos="100000">
                <a:srgbClr val="C9CFB3"/>
              </a:gs>
            </a:gsLst>
            <a:lin ang="5400000" scaled="1"/>
          </a:gradFill>
          <a:ln w="9525">
            <a:solidFill>
              <a:srgbClr val="576212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Why was Christmas first celebrated?</a:t>
            </a:r>
          </a:p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20 points</a:t>
            </a:r>
          </a:p>
        </p:txBody>
      </p:sp>
      <p:pic>
        <p:nvPicPr>
          <p:cNvPr id="2" name="Picture 1" descr="BabyJesus.png"/>
          <p:cNvPicPr>
            <a:picLocks noChangeAspect="1"/>
          </p:cNvPicPr>
          <p:nvPr/>
        </p:nvPicPr>
        <p:blipFill>
          <a:blip r:embed="rId3"/>
          <a:srcRect t="-383" b="2"/>
          <a:stretch>
            <a:fillRect/>
          </a:stretch>
        </p:blipFill>
        <p:spPr bwMode="auto">
          <a:xfrm>
            <a:off x="2133600" y="2554288"/>
            <a:ext cx="5003800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2">
            <a:hlinkClick r:id="rId4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그룹 67"/>
          <p:cNvGrpSpPr/>
          <p:nvPr/>
        </p:nvGrpSpPr>
        <p:grpSpPr>
          <a:xfrm>
            <a:off x="446314" y="1676400"/>
            <a:ext cx="8305800" cy="4876800"/>
            <a:chOff x="446314" y="1643743"/>
            <a:chExt cx="8305800" cy="4876800"/>
          </a:xfrm>
        </p:grpSpPr>
        <p:sp>
          <p:nvSpPr>
            <p:cNvPr id="43" name="Rounded Rectangle 17">
              <a:hlinkClick r:id="rId3" action="ppaction://hlinksldjump"/>
            </p:cNvPr>
            <p:cNvSpPr/>
            <p:nvPr/>
          </p:nvSpPr>
          <p:spPr>
            <a:xfrm>
              <a:off x="446314" y="5606143"/>
              <a:ext cx="1600200" cy="914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/>
                <a:t>50</a:t>
              </a:r>
            </a:p>
          </p:txBody>
        </p:sp>
        <p:sp>
          <p:nvSpPr>
            <p:cNvPr id="44" name="Rounded Rectangle 18">
              <a:hlinkClick r:id="rId4" action="ppaction://hlinksldjump"/>
            </p:cNvPr>
            <p:cNvSpPr/>
            <p:nvPr/>
          </p:nvSpPr>
          <p:spPr>
            <a:xfrm>
              <a:off x="446314" y="4615543"/>
              <a:ext cx="1600200" cy="914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/>
                <a:t>40</a:t>
              </a:r>
            </a:p>
          </p:txBody>
        </p:sp>
        <p:sp>
          <p:nvSpPr>
            <p:cNvPr id="45" name="Rounded Rectangle 19">
              <a:hlinkClick r:id="rId5" action="ppaction://hlinksldjump"/>
            </p:cNvPr>
            <p:cNvSpPr/>
            <p:nvPr/>
          </p:nvSpPr>
          <p:spPr>
            <a:xfrm>
              <a:off x="446314" y="3624943"/>
              <a:ext cx="1600200" cy="914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/>
                <a:t>30</a:t>
              </a:r>
            </a:p>
          </p:txBody>
        </p:sp>
        <p:sp>
          <p:nvSpPr>
            <p:cNvPr id="46" name="Rounded Rectangle 20">
              <a:hlinkClick r:id="rId6" action="ppaction://hlinksldjump"/>
            </p:cNvPr>
            <p:cNvSpPr/>
            <p:nvPr/>
          </p:nvSpPr>
          <p:spPr>
            <a:xfrm>
              <a:off x="446314" y="2634343"/>
              <a:ext cx="1600200" cy="914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/>
                <a:t>20</a:t>
              </a:r>
            </a:p>
          </p:txBody>
        </p:sp>
        <p:sp>
          <p:nvSpPr>
            <p:cNvPr id="47" name="Rounded Rectangle 21">
              <a:hlinkClick r:id="rId7" action="ppaction://hlinksldjump"/>
            </p:cNvPr>
            <p:cNvSpPr/>
            <p:nvPr/>
          </p:nvSpPr>
          <p:spPr>
            <a:xfrm>
              <a:off x="446314" y="1643743"/>
              <a:ext cx="1600200" cy="914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48" name="Rounded Rectangle 22">
              <a:hlinkClick r:id="rId8" action="ppaction://hlinksldjump"/>
            </p:cNvPr>
            <p:cNvSpPr/>
            <p:nvPr/>
          </p:nvSpPr>
          <p:spPr>
            <a:xfrm>
              <a:off x="2122714" y="1643743"/>
              <a:ext cx="1600200" cy="914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/>
                <a:t>10</a:t>
              </a:r>
            </a:p>
          </p:txBody>
        </p:sp>
        <p:sp>
          <p:nvSpPr>
            <p:cNvPr id="49" name="Rounded Rectangle 23">
              <a:hlinkClick r:id="rId9" action="ppaction://hlinksldjump"/>
            </p:cNvPr>
            <p:cNvSpPr/>
            <p:nvPr/>
          </p:nvSpPr>
          <p:spPr>
            <a:xfrm>
              <a:off x="2122714" y="2634343"/>
              <a:ext cx="1600200" cy="914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/>
                <a:t>20</a:t>
              </a:r>
            </a:p>
          </p:txBody>
        </p:sp>
        <p:sp>
          <p:nvSpPr>
            <p:cNvPr id="50" name="Rounded Rectangle 24">
              <a:hlinkClick r:id="rId10" action="ppaction://hlinksldjump"/>
            </p:cNvPr>
            <p:cNvSpPr/>
            <p:nvPr/>
          </p:nvSpPr>
          <p:spPr>
            <a:xfrm>
              <a:off x="2122714" y="3624943"/>
              <a:ext cx="1600200" cy="914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/>
                <a:t>30</a:t>
              </a:r>
            </a:p>
          </p:txBody>
        </p:sp>
        <p:sp>
          <p:nvSpPr>
            <p:cNvPr id="51" name="Rounded Rectangle 25">
              <a:hlinkClick r:id="rId11" action="ppaction://hlinksldjump"/>
            </p:cNvPr>
            <p:cNvSpPr/>
            <p:nvPr/>
          </p:nvSpPr>
          <p:spPr>
            <a:xfrm>
              <a:off x="2122714" y="4615543"/>
              <a:ext cx="1600200" cy="914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/>
                <a:t>40</a:t>
              </a:r>
            </a:p>
          </p:txBody>
        </p:sp>
        <p:sp>
          <p:nvSpPr>
            <p:cNvPr id="52" name="Rounded Rectangle 26">
              <a:hlinkClick r:id="rId12" action="ppaction://hlinksldjump"/>
            </p:cNvPr>
            <p:cNvSpPr/>
            <p:nvPr/>
          </p:nvSpPr>
          <p:spPr>
            <a:xfrm>
              <a:off x="2122714" y="5606143"/>
              <a:ext cx="1600200" cy="914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/>
                <a:t>50</a:t>
              </a:r>
            </a:p>
          </p:txBody>
        </p:sp>
        <p:sp>
          <p:nvSpPr>
            <p:cNvPr id="53" name="Rounded Rectangle 27">
              <a:hlinkClick r:id="rId13" action="ppaction://hlinksldjump"/>
            </p:cNvPr>
            <p:cNvSpPr/>
            <p:nvPr/>
          </p:nvSpPr>
          <p:spPr>
            <a:xfrm>
              <a:off x="3799114" y="1643743"/>
              <a:ext cx="1600200" cy="914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/>
                <a:t>10</a:t>
              </a:r>
            </a:p>
          </p:txBody>
        </p:sp>
        <p:sp>
          <p:nvSpPr>
            <p:cNvPr id="54" name="Rounded Rectangle 28">
              <a:hlinkClick r:id="rId14" action="ppaction://hlinksldjump"/>
            </p:cNvPr>
            <p:cNvSpPr/>
            <p:nvPr/>
          </p:nvSpPr>
          <p:spPr>
            <a:xfrm>
              <a:off x="3799114" y="2634343"/>
              <a:ext cx="1600200" cy="914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/>
                <a:t>20</a:t>
              </a:r>
            </a:p>
          </p:txBody>
        </p:sp>
        <p:sp>
          <p:nvSpPr>
            <p:cNvPr id="55" name="Rounded Rectangle 29">
              <a:hlinkClick r:id="rId15" action="ppaction://hlinksldjump"/>
            </p:cNvPr>
            <p:cNvSpPr/>
            <p:nvPr/>
          </p:nvSpPr>
          <p:spPr>
            <a:xfrm>
              <a:off x="3799114" y="3624943"/>
              <a:ext cx="1600200" cy="914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/>
                <a:t>30</a:t>
              </a:r>
            </a:p>
          </p:txBody>
        </p:sp>
        <p:sp>
          <p:nvSpPr>
            <p:cNvPr id="56" name="Rounded Rectangle 30">
              <a:hlinkClick r:id="rId16" action="ppaction://hlinksldjump"/>
            </p:cNvPr>
            <p:cNvSpPr/>
            <p:nvPr/>
          </p:nvSpPr>
          <p:spPr>
            <a:xfrm>
              <a:off x="3799114" y="4615543"/>
              <a:ext cx="1600200" cy="914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/>
                <a:t>40</a:t>
              </a:r>
            </a:p>
          </p:txBody>
        </p:sp>
        <p:sp>
          <p:nvSpPr>
            <p:cNvPr id="57" name="Rounded Rectangle 31">
              <a:hlinkClick r:id="rId17" action="ppaction://hlinksldjump"/>
            </p:cNvPr>
            <p:cNvSpPr/>
            <p:nvPr/>
          </p:nvSpPr>
          <p:spPr>
            <a:xfrm>
              <a:off x="3799114" y="5606143"/>
              <a:ext cx="1600200" cy="914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/>
                <a:t>50</a:t>
              </a:r>
            </a:p>
          </p:txBody>
        </p:sp>
        <p:sp>
          <p:nvSpPr>
            <p:cNvPr id="58" name="Rounded Rectangle 32">
              <a:hlinkClick r:id="rId18" action="ppaction://hlinksldjump"/>
            </p:cNvPr>
            <p:cNvSpPr/>
            <p:nvPr/>
          </p:nvSpPr>
          <p:spPr>
            <a:xfrm>
              <a:off x="5475514" y="1643743"/>
              <a:ext cx="1600200" cy="914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/>
                <a:t>10</a:t>
              </a:r>
            </a:p>
          </p:txBody>
        </p:sp>
        <p:sp>
          <p:nvSpPr>
            <p:cNvPr id="59" name="Rounded Rectangle 33">
              <a:hlinkClick r:id="rId19" action="ppaction://hlinksldjump"/>
            </p:cNvPr>
            <p:cNvSpPr/>
            <p:nvPr/>
          </p:nvSpPr>
          <p:spPr>
            <a:xfrm>
              <a:off x="5475514" y="2634343"/>
              <a:ext cx="1600200" cy="914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/>
                <a:t>20</a:t>
              </a:r>
            </a:p>
          </p:txBody>
        </p:sp>
        <p:sp>
          <p:nvSpPr>
            <p:cNvPr id="60" name="Rounded Rectangle 34">
              <a:hlinkClick r:id="rId20" action="ppaction://hlinksldjump"/>
            </p:cNvPr>
            <p:cNvSpPr/>
            <p:nvPr/>
          </p:nvSpPr>
          <p:spPr>
            <a:xfrm>
              <a:off x="5475514" y="3624943"/>
              <a:ext cx="1600200" cy="914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/>
                <a:t>30</a:t>
              </a:r>
            </a:p>
          </p:txBody>
        </p:sp>
        <p:sp>
          <p:nvSpPr>
            <p:cNvPr id="61" name="Rounded Rectangle 35">
              <a:hlinkClick r:id="rId21" action="ppaction://hlinksldjump"/>
            </p:cNvPr>
            <p:cNvSpPr/>
            <p:nvPr/>
          </p:nvSpPr>
          <p:spPr>
            <a:xfrm>
              <a:off x="5475514" y="4615543"/>
              <a:ext cx="1600200" cy="914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/>
                <a:t>40</a:t>
              </a:r>
            </a:p>
          </p:txBody>
        </p:sp>
        <p:sp>
          <p:nvSpPr>
            <p:cNvPr id="62" name="Rounded Rectangle 36">
              <a:hlinkClick r:id="rId22" action="ppaction://hlinksldjump"/>
            </p:cNvPr>
            <p:cNvSpPr/>
            <p:nvPr/>
          </p:nvSpPr>
          <p:spPr>
            <a:xfrm>
              <a:off x="5475514" y="5606143"/>
              <a:ext cx="1600200" cy="914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/>
                <a:t>50</a:t>
              </a:r>
            </a:p>
          </p:txBody>
        </p:sp>
        <p:sp>
          <p:nvSpPr>
            <p:cNvPr id="63" name="Rounded Rectangle 37">
              <a:hlinkClick r:id="rId23" action="ppaction://hlinksldjump"/>
            </p:cNvPr>
            <p:cNvSpPr/>
            <p:nvPr/>
          </p:nvSpPr>
          <p:spPr>
            <a:xfrm>
              <a:off x="7151914" y="1643743"/>
              <a:ext cx="1600200" cy="914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/>
                <a:t>10</a:t>
              </a:r>
            </a:p>
          </p:txBody>
        </p:sp>
        <p:sp>
          <p:nvSpPr>
            <p:cNvPr id="64" name="Rounded Rectangle 38">
              <a:hlinkClick r:id="rId24" action="ppaction://hlinksldjump"/>
            </p:cNvPr>
            <p:cNvSpPr/>
            <p:nvPr/>
          </p:nvSpPr>
          <p:spPr>
            <a:xfrm>
              <a:off x="7151914" y="2634343"/>
              <a:ext cx="1600200" cy="914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/>
                <a:t>20</a:t>
              </a:r>
            </a:p>
          </p:txBody>
        </p:sp>
        <p:sp>
          <p:nvSpPr>
            <p:cNvPr id="65" name="Rounded Rectangle 39">
              <a:hlinkClick r:id="rId25" action="ppaction://hlinksldjump"/>
            </p:cNvPr>
            <p:cNvSpPr/>
            <p:nvPr/>
          </p:nvSpPr>
          <p:spPr>
            <a:xfrm>
              <a:off x="7151914" y="3624943"/>
              <a:ext cx="1600200" cy="914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/>
                <a:t>30</a:t>
              </a:r>
            </a:p>
          </p:txBody>
        </p:sp>
        <p:sp>
          <p:nvSpPr>
            <p:cNvPr id="66" name="Rounded Rectangle 40">
              <a:hlinkClick r:id="rId26" action="ppaction://hlinksldjump"/>
            </p:cNvPr>
            <p:cNvSpPr/>
            <p:nvPr/>
          </p:nvSpPr>
          <p:spPr>
            <a:xfrm>
              <a:off x="7151914" y="4615543"/>
              <a:ext cx="1600200" cy="914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/>
                <a:t>40</a:t>
              </a:r>
            </a:p>
          </p:txBody>
        </p:sp>
        <p:sp>
          <p:nvSpPr>
            <p:cNvPr id="67" name="Rounded Rectangle 41">
              <a:hlinkClick r:id="rId27" action="ppaction://hlinksldjump"/>
            </p:cNvPr>
            <p:cNvSpPr/>
            <p:nvPr/>
          </p:nvSpPr>
          <p:spPr>
            <a:xfrm>
              <a:off x="7151914" y="5606143"/>
              <a:ext cx="1600200" cy="914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/>
                <a:t>50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7162800" y="1066800"/>
            <a:ext cx="1600200" cy="533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GREEN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86400" y="1066800"/>
            <a:ext cx="1600200" cy="533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GOLD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10000" y="1066800"/>
            <a:ext cx="1600200" cy="533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RED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133600" y="1066800"/>
            <a:ext cx="16002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ORANGE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57200" y="1066800"/>
            <a:ext cx="1600200" cy="533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YELLOW	</a:t>
            </a:r>
          </a:p>
        </p:txBody>
      </p:sp>
      <p:sp>
        <p:nvSpPr>
          <p:cNvPr id="18" name="Rounded Rectangle 17">
            <a:hlinkClick r:id="rId3" action="ppaction://hlinksldjump"/>
          </p:cNvPr>
          <p:cNvSpPr/>
          <p:nvPr/>
        </p:nvSpPr>
        <p:spPr>
          <a:xfrm>
            <a:off x="457200" y="5638800"/>
            <a:ext cx="16002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50</a:t>
            </a:r>
          </a:p>
        </p:txBody>
      </p:sp>
      <p:sp>
        <p:nvSpPr>
          <p:cNvPr id="19" name="Rounded Rectangle 18">
            <a:hlinkClick r:id="rId4" action="ppaction://hlinksldjump"/>
          </p:cNvPr>
          <p:cNvSpPr/>
          <p:nvPr/>
        </p:nvSpPr>
        <p:spPr>
          <a:xfrm>
            <a:off x="457200" y="4648200"/>
            <a:ext cx="16002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40</a:t>
            </a:r>
          </a:p>
        </p:txBody>
      </p:sp>
      <p:sp>
        <p:nvSpPr>
          <p:cNvPr id="20" name="Rounded Rectangle 19">
            <a:hlinkClick r:id="rId5" action="ppaction://hlinksldjump"/>
          </p:cNvPr>
          <p:cNvSpPr/>
          <p:nvPr/>
        </p:nvSpPr>
        <p:spPr>
          <a:xfrm>
            <a:off x="457200" y="3657600"/>
            <a:ext cx="16002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30</a:t>
            </a:r>
          </a:p>
        </p:txBody>
      </p:sp>
      <p:sp>
        <p:nvSpPr>
          <p:cNvPr id="21" name="Rounded Rectangle 20">
            <a:hlinkClick r:id="rId6" action="ppaction://hlinksldjump"/>
          </p:cNvPr>
          <p:cNvSpPr/>
          <p:nvPr/>
        </p:nvSpPr>
        <p:spPr>
          <a:xfrm>
            <a:off x="457200" y="2667000"/>
            <a:ext cx="16002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20</a:t>
            </a:r>
          </a:p>
        </p:txBody>
      </p:sp>
      <p:sp>
        <p:nvSpPr>
          <p:cNvPr id="22" name="Rounded Rectangle 21">
            <a:hlinkClick r:id="rId7" action="ppaction://hlinksldjump"/>
          </p:cNvPr>
          <p:cNvSpPr/>
          <p:nvPr/>
        </p:nvSpPr>
        <p:spPr>
          <a:xfrm>
            <a:off x="457200" y="1676400"/>
            <a:ext cx="16002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3" name="Rounded Rectangle 22">
            <a:hlinkClick r:id="rId8" action="ppaction://hlinksldjump"/>
          </p:cNvPr>
          <p:cNvSpPr/>
          <p:nvPr/>
        </p:nvSpPr>
        <p:spPr>
          <a:xfrm>
            <a:off x="2133600" y="1676400"/>
            <a:ext cx="160020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10</a:t>
            </a:r>
          </a:p>
        </p:txBody>
      </p:sp>
      <p:sp>
        <p:nvSpPr>
          <p:cNvPr id="24" name="Rounded Rectangle 23">
            <a:hlinkClick r:id="rId9" action="ppaction://hlinksldjump"/>
          </p:cNvPr>
          <p:cNvSpPr/>
          <p:nvPr/>
        </p:nvSpPr>
        <p:spPr>
          <a:xfrm>
            <a:off x="2133600" y="2667000"/>
            <a:ext cx="160020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20</a:t>
            </a:r>
          </a:p>
        </p:txBody>
      </p:sp>
      <p:sp>
        <p:nvSpPr>
          <p:cNvPr id="25" name="Rounded Rectangle 24">
            <a:hlinkClick r:id="rId10" action="ppaction://hlinksldjump"/>
          </p:cNvPr>
          <p:cNvSpPr/>
          <p:nvPr/>
        </p:nvSpPr>
        <p:spPr>
          <a:xfrm>
            <a:off x="2133600" y="3657600"/>
            <a:ext cx="160020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30</a:t>
            </a:r>
          </a:p>
        </p:txBody>
      </p:sp>
      <p:sp>
        <p:nvSpPr>
          <p:cNvPr id="26" name="Rounded Rectangle 25">
            <a:hlinkClick r:id="rId11" action="ppaction://hlinksldjump"/>
          </p:cNvPr>
          <p:cNvSpPr/>
          <p:nvPr/>
        </p:nvSpPr>
        <p:spPr>
          <a:xfrm>
            <a:off x="2133600" y="4648200"/>
            <a:ext cx="160020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40</a:t>
            </a:r>
          </a:p>
        </p:txBody>
      </p:sp>
      <p:sp>
        <p:nvSpPr>
          <p:cNvPr id="27" name="Rounded Rectangle 26">
            <a:hlinkClick r:id="rId12" action="ppaction://hlinksldjump"/>
          </p:cNvPr>
          <p:cNvSpPr/>
          <p:nvPr/>
        </p:nvSpPr>
        <p:spPr>
          <a:xfrm>
            <a:off x="2133600" y="5638800"/>
            <a:ext cx="1600200" cy="914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50</a:t>
            </a:r>
          </a:p>
        </p:txBody>
      </p:sp>
      <p:sp>
        <p:nvSpPr>
          <p:cNvPr id="28" name="Rounded Rectangle 27">
            <a:hlinkClick r:id="rId13" action="ppaction://hlinksldjump"/>
          </p:cNvPr>
          <p:cNvSpPr/>
          <p:nvPr/>
        </p:nvSpPr>
        <p:spPr>
          <a:xfrm>
            <a:off x="3810000" y="1676400"/>
            <a:ext cx="16002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10</a:t>
            </a:r>
          </a:p>
        </p:txBody>
      </p:sp>
      <p:sp>
        <p:nvSpPr>
          <p:cNvPr id="29" name="Rounded Rectangle 28">
            <a:hlinkClick r:id="rId14" action="ppaction://hlinksldjump"/>
          </p:cNvPr>
          <p:cNvSpPr/>
          <p:nvPr/>
        </p:nvSpPr>
        <p:spPr>
          <a:xfrm>
            <a:off x="3810000" y="2667000"/>
            <a:ext cx="16002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20</a:t>
            </a:r>
          </a:p>
        </p:txBody>
      </p:sp>
      <p:sp>
        <p:nvSpPr>
          <p:cNvPr id="30" name="Rounded Rectangle 29">
            <a:hlinkClick r:id="rId15" action="ppaction://hlinksldjump"/>
          </p:cNvPr>
          <p:cNvSpPr/>
          <p:nvPr/>
        </p:nvSpPr>
        <p:spPr>
          <a:xfrm>
            <a:off x="3810000" y="3657600"/>
            <a:ext cx="16002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30</a:t>
            </a:r>
          </a:p>
        </p:txBody>
      </p:sp>
      <p:sp>
        <p:nvSpPr>
          <p:cNvPr id="31" name="Rounded Rectangle 30">
            <a:hlinkClick r:id="rId16" action="ppaction://hlinksldjump"/>
          </p:cNvPr>
          <p:cNvSpPr/>
          <p:nvPr/>
        </p:nvSpPr>
        <p:spPr>
          <a:xfrm>
            <a:off x="3810000" y="4648200"/>
            <a:ext cx="16002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40</a:t>
            </a:r>
          </a:p>
        </p:txBody>
      </p:sp>
      <p:sp>
        <p:nvSpPr>
          <p:cNvPr id="32" name="Rounded Rectangle 31">
            <a:hlinkClick r:id="rId17" action="ppaction://hlinksldjump"/>
          </p:cNvPr>
          <p:cNvSpPr/>
          <p:nvPr/>
        </p:nvSpPr>
        <p:spPr>
          <a:xfrm>
            <a:off x="3810000" y="5638800"/>
            <a:ext cx="16002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50</a:t>
            </a:r>
          </a:p>
        </p:txBody>
      </p:sp>
      <p:sp>
        <p:nvSpPr>
          <p:cNvPr id="33" name="Rounded Rectangle 32">
            <a:hlinkClick r:id="rId18" action="ppaction://hlinksldjump"/>
          </p:cNvPr>
          <p:cNvSpPr/>
          <p:nvPr/>
        </p:nvSpPr>
        <p:spPr>
          <a:xfrm>
            <a:off x="5486400" y="1676400"/>
            <a:ext cx="1600200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10</a:t>
            </a:r>
          </a:p>
        </p:txBody>
      </p:sp>
      <p:sp>
        <p:nvSpPr>
          <p:cNvPr id="34" name="Rounded Rectangle 33">
            <a:hlinkClick r:id="rId19" action="ppaction://hlinksldjump"/>
          </p:cNvPr>
          <p:cNvSpPr/>
          <p:nvPr/>
        </p:nvSpPr>
        <p:spPr>
          <a:xfrm>
            <a:off x="5486400" y="2667000"/>
            <a:ext cx="1600200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20</a:t>
            </a:r>
          </a:p>
        </p:txBody>
      </p:sp>
      <p:sp>
        <p:nvSpPr>
          <p:cNvPr id="35" name="Rounded Rectangle 34">
            <a:hlinkClick r:id="rId20" action="ppaction://hlinksldjump"/>
          </p:cNvPr>
          <p:cNvSpPr/>
          <p:nvPr/>
        </p:nvSpPr>
        <p:spPr>
          <a:xfrm>
            <a:off x="5486400" y="3657600"/>
            <a:ext cx="1600200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30</a:t>
            </a:r>
          </a:p>
        </p:txBody>
      </p:sp>
      <p:sp>
        <p:nvSpPr>
          <p:cNvPr id="36" name="Rounded Rectangle 35">
            <a:hlinkClick r:id="rId21" action="ppaction://hlinksldjump"/>
          </p:cNvPr>
          <p:cNvSpPr/>
          <p:nvPr/>
        </p:nvSpPr>
        <p:spPr>
          <a:xfrm>
            <a:off x="5486400" y="4648200"/>
            <a:ext cx="1600200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40</a:t>
            </a:r>
          </a:p>
        </p:txBody>
      </p:sp>
      <p:sp>
        <p:nvSpPr>
          <p:cNvPr id="37" name="Rounded Rectangle 36">
            <a:hlinkClick r:id="rId22" action="ppaction://hlinksldjump"/>
          </p:cNvPr>
          <p:cNvSpPr/>
          <p:nvPr/>
        </p:nvSpPr>
        <p:spPr>
          <a:xfrm>
            <a:off x="5486400" y="5638800"/>
            <a:ext cx="1600200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50</a:t>
            </a:r>
          </a:p>
        </p:txBody>
      </p:sp>
      <p:sp>
        <p:nvSpPr>
          <p:cNvPr id="38" name="Rounded Rectangle 37">
            <a:hlinkClick r:id="rId23" action="ppaction://hlinksldjump"/>
          </p:cNvPr>
          <p:cNvSpPr/>
          <p:nvPr/>
        </p:nvSpPr>
        <p:spPr>
          <a:xfrm>
            <a:off x="7162800" y="1676400"/>
            <a:ext cx="160020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10</a:t>
            </a:r>
          </a:p>
        </p:txBody>
      </p:sp>
      <p:sp>
        <p:nvSpPr>
          <p:cNvPr id="39" name="Rounded Rectangle 38">
            <a:hlinkClick r:id="rId24" action="ppaction://hlinksldjump"/>
          </p:cNvPr>
          <p:cNvSpPr/>
          <p:nvPr/>
        </p:nvSpPr>
        <p:spPr>
          <a:xfrm>
            <a:off x="7162800" y="2667000"/>
            <a:ext cx="160020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20</a:t>
            </a:r>
          </a:p>
        </p:txBody>
      </p:sp>
      <p:sp>
        <p:nvSpPr>
          <p:cNvPr id="40" name="Rounded Rectangle 39">
            <a:hlinkClick r:id="rId25" action="ppaction://hlinksldjump"/>
          </p:cNvPr>
          <p:cNvSpPr/>
          <p:nvPr/>
        </p:nvSpPr>
        <p:spPr>
          <a:xfrm>
            <a:off x="7162800" y="3657600"/>
            <a:ext cx="160020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30</a:t>
            </a:r>
          </a:p>
        </p:txBody>
      </p:sp>
      <p:sp>
        <p:nvSpPr>
          <p:cNvPr id="41" name="Rounded Rectangle 40">
            <a:hlinkClick r:id="rId26" action="ppaction://hlinksldjump"/>
          </p:cNvPr>
          <p:cNvSpPr/>
          <p:nvPr/>
        </p:nvSpPr>
        <p:spPr>
          <a:xfrm>
            <a:off x="7162800" y="4648200"/>
            <a:ext cx="160020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40</a:t>
            </a:r>
          </a:p>
        </p:txBody>
      </p:sp>
      <p:sp>
        <p:nvSpPr>
          <p:cNvPr id="42" name="Rounded Rectangle 41">
            <a:hlinkClick r:id="rId27" action="ppaction://hlinksldjump"/>
          </p:cNvPr>
          <p:cNvSpPr/>
          <p:nvPr/>
        </p:nvSpPr>
        <p:spPr>
          <a:xfrm>
            <a:off x="7162800" y="5638800"/>
            <a:ext cx="160020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50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66800" y="1600200"/>
            <a:ext cx="7010400" cy="1938338"/>
          </a:xfrm>
          <a:prstGeom prst="rect">
            <a:avLst/>
          </a:prstGeom>
          <a:gradFill rotWithShape="1">
            <a:gsLst>
              <a:gs pos="0">
                <a:srgbClr val="F1F2EB"/>
              </a:gs>
              <a:gs pos="64999">
                <a:srgbClr val="D9DCCA"/>
              </a:gs>
              <a:gs pos="100000">
                <a:srgbClr val="C9CFB3"/>
              </a:gs>
            </a:gsLst>
            <a:lin ang="5400000" scaled="1"/>
          </a:gradFill>
          <a:ln w="9525">
            <a:solidFill>
              <a:srgbClr val="576212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4000">
                <a:latin typeface="Arial Rounded MT Bold" pitchFamily="34" charset="0"/>
                <a:cs typeface="Arial" pitchFamily="34" charset="0"/>
              </a:rPr>
              <a:t>Draw and name the animal that pulls Santa</a:t>
            </a:r>
            <a:r>
              <a:rPr lang="en-US" altLang="en-US" sz="4000">
                <a:latin typeface="Arial Rounded MT Bold" pitchFamily="34" charset="0"/>
                <a:cs typeface="Arial" pitchFamily="34" charset="0"/>
              </a:rPr>
              <a:t>’</a:t>
            </a:r>
            <a:r>
              <a:rPr lang="en-US" altLang="ko-KR" sz="4000">
                <a:latin typeface="Arial Rounded MT Bold" pitchFamily="34" charset="0"/>
                <a:cs typeface="Arial" pitchFamily="34" charset="0"/>
              </a:rPr>
              <a:t>s sleigh</a:t>
            </a:r>
          </a:p>
          <a:p>
            <a:pPr algn="ctr">
              <a:defRPr/>
            </a:pPr>
            <a:r>
              <a:rPr lang="en-US" altLang="ko-KR" sz="4000">
                <a:latin typeface="Arial Rounded MT Bold" pitchFamily="34" charset="0"/>
                <a:cs typeface="Arial" pitchFamily="34" charset="0"/>
              </a:rPr>
              <a:t>30 points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66800" y="3629025"/>
            <a:ext cx="7010400" cy="708025"/>
          </a:xfrm>
          <a:prstGeom prst="rect">
            <a:avLst/>
          </a:prstGeom>
          <a:gradFill rotWithShape="1">
            <a:gsLst>
              <a:gs pos="0">
                <a:srgbClr val="F7F1E9"/>
              </a:gs>
              <a:gs pos="64999">
                <a:srgbClr val="E8DBC7"/>
              </a:gs>
              <a:gs pos="100000">
                <a:srgbClr val="E0CCAF"/>
              </a:gs>
            </a:gsLst>
            <a:lin ang="5400000" scaled="1"/>
          </a:gradFill>
          <a:ln w="9525">
            <a:solidFill>
              <a:srgbClr val="8A703A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Reindeer</a:t>
            </a:r>
          </a:p>
        </p:txBody>
      </p:sp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581400"/>
            <a:ext cx="22542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eft Arrow 2">
            <a:hlinkClick r:id="rId4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66800" y="1600200"/>
            <a:ext cx="7010400" cy="1938338"/>
          </a:xfrm>
          <a:prstGeom prst="rect">
            <a:avLst/>
          </a:prstGeom>
          <a:gradFill rotWithShape="1">
            <a:gsLst>
              <a:gs pos="0">
                <a:srgbClr val="F1F2EB"/>
              </a:gs>
              <a:gs pos="64999">
                <a:srgbClr val="D9DCCA"/>
              </a:gs>
              <a:gs pos="100000">
                <a:srgbClr val="C9CFB3"/>
              </a:gs>
            </a:gsLst>
            <a:lin ang="5400000" scaled="1"/>
          </a:gradFill>
          <a:ln w="9525">
            <a:solidFill>
              <a:srgbClr val="576212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4000">
                <a:latin typeface="Arial Rounded MT Bold" pitchFamily="34" charset="0"/>
                <a:cs typeface="Arial" pitchFamily="34" charset="0"/>
              </a:rPr>
              <a:t>What is another name for a Christmas </a:t>
            </a:r>
            <a:r>
              <a:rPr lang="en-US" altLang="en-US" sz="4000">
                <a:latin typeface="Arial Rounded MT Bold" pitchFamily="34" charset="0"/>
                <a:cs typeface="Arial" pitchFamily="34" charset="0"/>
              </a:rPr>
              <a:t>“</a:t>
            </a:r>
            <a:r>
              <a:rPr lang="en-US" altLang="ko-KR" sz="4000">
                <a:latin typeface="Arial Rounded MT Bold" pitchFamily="34" charset="0"/>
                <a:cs typeface="Arial" pitchFamily="34" charset="0"/>
              </a:rPr>
              <a:t>song</a:t>
            </a:r>
            <a:r>
              <a:rPr lang="en-US" altLang="en-US" sz="4000">
                <a:latin typeface="Arial Rounded MT Bold" pitchFamily="34" charset="0"/>
                <a:cs typeface="Arial" pitchFamily="34" charset="0"/>
              </a:rPr>
              <a:t>”</a:t>
            </a:r>
            <a:r>
              <a:rPr lang="en-US" altLang="ko-KR" sz="4000">
                <a:latin typeface="Arial Rounded MT Bold" pitchFamily="34" charset="0"/>
                <a:cs typeface="Arial" pitchFamily="34" charset="0"/>
              </a:rPr>
              <a:t>?</a:t>
            </a:r>
          </a:p>
          <a:p>
            <a:pPr algn="ctr">
              <a:defRPr/>
            </a:pPr>
            <a:r>
              <a:rPr lang="en-US" altLang="ko-KR" sz="4000">
                <a:latin typeface="Arial Rounded MT Bold" pitchFamily="34" charset="0"/>
                <a:cs typeface="Arial" pitchFamily="34" charset="0"/>
              </a:rPr>
              <a:t>40 points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066800" y="4114800"/>
            <a:ext cx="7010400" cy="708025"/>
          </a:xfrm>
          <a:prstGeom prst="rect">
            <a:avLst/>
          </a:prstGeom>
          <a:gradFill rotWithShape="1">
            <a:gsLst>
              <a:gs pos="0">
                <a:srgbClr val="F7F1E9"/>
              </a:gs>
              <a:gs pos="64999">
                <a:srgbClr val="E8DBC7"/>
              </a:gs>
              <a:gs pos="100000">
                <a:srgbClr val="E0CCAF"/>
              </a:gs>
            </a:gsLst>
            <a:lin ang="5400000" scaled="1"/>
          </a:gradFill>
          <a:ln w="9525">
            <a:solidFill>
              <a:srgbClr val="8A703A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Christmas CAROL</a:t>
            </a:r>
          </a:p>
        </p:txBody>
      </p:sp>
      <p:sp>
        <p:nvSpPr>
          <p:cNvPr id="6" name="Left Arrow 2">
            <a:hlinkClick r:id="rId3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66800" y="1600200"/>
            <a:ext cx="7010400" cy="2554288"/>
          </a:xfrm>
          <a:prstGeom prst="rect">
            <a:avLst/>
          </a:prstGeom>
          <a:gradFill rotWithShape="1">
            <a:gsLst>
              <a:gs pos="0">
                <a:srgbClr val="F1F2EB"/>
              </a:gs>
              <a:gs pos="64999">
                <a:srgbClr val="D9DCCA"/>
              </a:gs>
              <a:gs pos="100000">
                <a:srgbClr val="C9CFB3"/>
              </a:gs>
            </a:gsLst>
            <a:lin ang="5400000" scaled="1"/>
          </a:gradFill>
          <a:ln w="9525">
            <a:solidFill>
              <a:srgbClr val="576212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How many reindeer does Santa have?</a:t>
            </a:r>
          </a:p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Name at least two.</a:t>
            </a:r>
          </a:p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50 points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17700" y="0"/>
            <a:ext cx="529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66800" y="1600200"/>
            <a:ext cx="7010400" cy="1938338"/>
          </a:xfrm>
          <a:prstGeom prst="rect">
            <a:avLst/>
          </a:prstGeom>
          <a:gradFill rotWithShape="1">
            <a:gsLst>
              <a:gs pos="0">
                <a:srgbClr val="F1F2EB"/>
              </a:gs>
              <a:gs pos="64999">
                <a:srgbClr val="D9DCCA"/>
              </a:gs>
              <a:gs pos="100000">
                <a:srgbClr val="C9CFB3"/>
              </a:gs>
            </a:gsLst>
            <a:lin ang="5400000" scaled="1"/>
          </a:gradFill>
          <a:ln w="9525">
            <a:solidFill>
              <a:srgbClr val="576212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Name one activity people do for Christmas</a:t>
            </a:r>
          </a:p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10 points</a:t>
            </a:r>
          </a:p>
        </p:txBody>
      </p:sp>
      <p:pic>
        <p:nvPicPr>
          <p:cNvPr id="2" name="Picture 1" descr="gingerbread-house-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35814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66800" y="1600200"/>
            <a:ext cx="7010400" cy="1938338"/>
          </a:xfrm>
          <a:prstGeom prst="rect">
            <a:avLst/>
          </a:prstGeom>
          <a:gradFill rotWithShape="1">
            <a:gsLst>
              <a:gs pos="0">
                <a:srgbClr val="F1F2EB"/>
              </a:gs>
              <a:gs pos="64999">
                <a:srgbClr val="D9DCCA"/>
              </a:gs>
              <a:gs pos="100000">
                <a:srgbClr val="C9CFB3"/>
              </a:gs>
            </a:gsLst>
            <a:lin ang="5400000" scaled="1"/>
          </a:gradFill>
          <a:ln w="9525">
            <a:solidFill>
              <a:srgbClr val="576212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What do people do </a:t>
            </a:r>
            <a:br>
              <a:rPr lang="en-US" sz="4000" dirty="0" smtClean="0">
                <a:latin typeface="Arial Rounded MT Bold" charset="0"/>
              </a:rPr>
            </a:br>
            <a:r>
              <a:rPr lang="en-US" sz="4000" dirty="0" smtClean="0">
                <a:latin typeface="Arial Rounded MT Bold" charset="0"/>
              </a:rPr>
              <a:t>with a mistletoe? (Act)</a:t>
            </a:r>
          </a:p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20 points</a:t>
            </a:r>
          </a:p>
        </p:txBody>
      </p:sp>
      <p:pic>
        <p:nvPicPr>
          <p:cNvPr id="7" name="Picture 6" descr="SewCanDoKissMeMistlestoeDecorationMain_zpse8023d81.jpg"/>
          <p:cNvPicPr>
            <a:picLocks noChangeAspect="1"/>
          </p:cNvPicPr>
          <p:nvPr/>
        </p:nvPicPr>
        <p:blipFill>
          <a:blip r:embed="rId3"/>
          <a:srcRect l="-435" t="4219" b="3662"/>
          <a:stretch>
            <a:fillRect/>
          </a:stretch>
        </p:blipFill>
        <p:spPr bwMode="auto">
          <a:xfrm>
            <a:off x="2743200" y="3581400"/>
            <a:ext cx="35591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2">
            <a:hlinkClick r:id="rId4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66800" y="1600200"/>
            <a:ext cx="7010400" cy="2554288"/>
          </a:xfrm>
          <a:prstGeom prst="rect">
            <a:avLst/>
          </a:prstGeom>
          <a:gradFill rotWithShape="1">
            <a:gsLst>
              <a:gs pos="0">
                <a:srgbClr val="F1F2EB"/>
              </a:gs>
              <a:gs pos="64999">
                <a:srgbClr val="D9DCCA"/>
              </a:gs>
              <a:gs pos="100000">
                <a:srgbClr val="C9CFB3"/>
              </a:gs>
            </a:gsLst>
            <a:lin ang="5400000" scaled="1"/>
          </a:gradFill>
          <a:ln w="9525">
            <a:solidFill>
              <a:srgbClr val="576212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Traditionally, how many days of Christmas are there?</a:t>
            </a:r>
          </a:p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30 points</a:t>
            </a:r>
          </a:p>
        </p:txBody>
      </p:sp>
      <p:pic>
        <p:nvPicPr>
          <p:cNvPr id="2" name="Picture 1" descr="12Days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76313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2">
            <a:hlinkClick r:id="rId4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66800" y="1600200"/>
            <a:ext cx="7010400" cy="1323975"/>
          </a:xfrm>
          <a:prstGeom prst="rect">
            <a:avLst/>
          </a:prstGeom>
          <a:gradFill rotWithShape="1">
            <a:gsLst>
              <a:gs pos="0">
                <a:srgbClr val="F1F2EB"/>
              </a:gs>
              <a:gs pos="64999">
                <a:srgbClr val="D9DCCA"/>
              </a:gs>
              <a:gs pos="100000">
                <a:srgbClr val="C9CFB3"/>
              </a:gs>
            </a:gsLst>
            <a:lin ang="5400000" scaled="1"/>
          </a:gradFill>
          <a:ln w="9525">
            <a:solidFill>
              <a:srgbClr val="576212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Draw a wreath</a:t>
            </a:r>
          </a:p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40 points</a:t>
            </a:r>
          </a:p>
        </p:txBody>
      </p:sp>
      <p:pic>
        <p:nvPicPr>
          <p:cNvPr id="2" name="Picture 1" descr="Christmas Wreaths  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992438"/>
            <a:ext cx="3733800" cy="38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2">
            <a:hlinkClick r:id="rId4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66800" y="1600200"/>
            <a:ext cx="7010400" cy="1938338"/>
          </a:xfrm>
          <a:prstGeom prst="rect">
            <a:avLst/>
          </a:prstGeom>
          <a:gradFill rotWithShape="1">
            <a:gsLst>
              <a:gs pos="0">
                <a:srgbClr val="F1F2EB"/>
              </a:gs>
              <a:gs pos="64999">
                <a:srgbClr val="D9DCCA"/>
              </a:gs>
              <a:gs pos="100000">
                <a:srgbClr val="C9CFB3"/>
              </a:gs>
            </a:gsLst>
            <a:lin ang="5400000" scaled="1"/>
          </a:gradFill>
          <a:ln w="9525">
            <a:solidFill>
              <a:srgbClr val="576212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What do you do with ornaments? (Act)</a:t>
            </a:r>
          </a:p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50 points</a:t>
            </a:r>
          </a:p>
        </p:txBody>
      </p:sp>
      <p:pic>
        <p:nvPicPr>
          <p:cNvPr id="2" name="Picture 1" descr="KAGG0574-2.jpg"/>
          <p:cNvPicPr>
            <a:picLocks noChangeAspect="1"/>
          </p:cNvPicPr>
          <p:nvPr/>
        </p:nvPicPr>
        <p:blipFill>
          <a:blip r:embed="rId3"/>
          <a:srcRect t="34641" b="36165"/>
          <a:stretch>
            <a:fillRect/>
          </a:stretch>
        </p:blipFill>
        <p:spPr bwMode="auto">
          <a:xfrm>
            <a:off x="1143000" y="3581400"/>
            <a:ext cx="68580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2">
            <a:hlinkClick r:id="rId4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simple_outdoor_christmas_decorations_ideas_-_home_decor_ideas_homemade_christmas_decorations_outs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9144000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The-Brailsford-familys-Christmas-lights-display-in-Okebourne-Road-Brentr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2150"/>
            <a:ext cx="9144000" cy="608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066800" y="1600200"/>
            <a:ext cx="7010400" cy="1323975"/>
          </a:xfrm>
          <a:prstGeom prst="rect">
            <a:avLst/>
          </a:prstGeom>
          <a:gradFill rotWithShape="1">
            <a:gsLst>
              <a:gs pos="0">
                <a:srgbClr val="F1F2EB"/>
              </a:gs>
              <a:gs pos="64999">
                <a:srgbClr val="D9DCCA"/>
              </a:gs>
              <a:gs pos="100000">
                <a:srgbClr val="C9CFB3"/>
              </a:gs>
            </a:gsLst>
            <a:lin ang="5400000" scaled="1"/>
          </a:gradFill>
          <a:ln w="9525">
            <a:solidFill>
              <a:srgbClr val="576212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When is Christmas Eve?</a:t>
            </a:r>
          </a:p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10 Points</a:t>
            </a: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219200" y="3629025"/>
            <a:ext cx="7010400" cy="708025"/>
          </a:xfrm>
          <a:prstGeom prst="rect">
            <a:avLst/>
          </a:prstGeom>
          <a:gradFill rotWithShape="1">
            <a:gsLst>
              <a:gs pos="0">
                <a:srgbClr val="F7F1E9"/>
              </a:gs>
              <a:gs pos="64999">
                <a:srgbClr val="E8DBC7"/>
              </a:gs>
              <a:gs pos="100000">
                <a:srgbClr val="E0CCAF"/>
              </a:gs>
            </a:gsLst>
            <a:lin ang="5400000" scaled="1"/>
          </a:gradFill>
          <a:ln w="9525">
            <a:solidFill>
              <a:srgbClr val="8A703A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December 24</a:t>
            </a:r>
            <a:r>
              <a:rPr lang="en-US" sz="4000" baseline="30000" dirty="0" smtClean="0">
                <a:latin typeface="Arial Rounded MT Bold" charset="0"/>
              </a:rPr>
              <a:t>th</a:t>
            </a:r>
            <a:r>
              <a:rPr lang="en-US" sz="4000" dirty="0" smtClean="0">
                <a:latin typeface="Arial Rounded MT Bold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csillivilliha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enhanced-5342-1418151172-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8" y="838200"/>
            <a:ext cx="4341812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2" descr="enhanced-13611-1418158557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4675" y="838200"/>
            <a:ext cx="460692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5" descr="enhanced-19684-1418158241-71.jpg"/>
          <p:cNvPicPr>
            <a:picLocks noChangeAspect="1"/>
          </p:cNvPicPr>
          <p:nvPr/>
        </p:nvPicPr>
        <p:blipFill>
          <a:blip r:embed="rId4"/>
          <a:srcRect l="8900" r="2866"/>
          <a:stretch>
            <a:fillRect/>
          </a:stretch>
        </p:blipFill>
        <p:spPr bwMode="auto">
          <a:xfrm>
            <a:off x="152400" y="3810000"/>
            <a:ext cx="4602163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3" descr="enhanced-26943-1418161498-34.jpg"/>
          <p:cNvPicPr>
            <a:picLocks noChangeAspect="1"/>
          </p:cNvPicPr>
          <p:nvPr/>
        </p:nvPicPr>
        <p:blipFill>
          <a:blip r:embed="rId5"/>
          <a:srcRect t="5496"/>
          <a:stretch>
            <a:fillRect/>
          </a:stretch>
        </p:blipFill>
        <p:spPr bwMode="auto">
          <a:xfrm>
            <a:off x="4724400" y="3810000"/>
            <a:ext cx="426720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nhanced-26906-1418159701-1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" y="0"/>
            <a:ext cx="4575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1" descr="enhanced-31473-1418151610-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0"/>
            <a:ext cx="4567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snowman-carrot-sweat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2" descr="santa-sweater-ugly-christma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9050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6" descr="Black-Holiday-Symbols-Long-Sleeve-All-Over-Print-Shirt-Fron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19050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enhanced-27908-1417450663-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1504950"/>
            <a:ext cx="356235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2" descr="enhanced-17900-1417450690-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6388" y="1524000"/>
            <a:ext cx="355441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 descr="enhanced-17900-1417450712-1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1477963"/>
            <a:ext cx="3581400" cy="538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66800" y="1600200"/>
            <a:ext cx="7010400" cy="2554288"/>
          </a:xfrm>
          <a:prstGeom prst="rect">
            <a:avLst/>
          </a:prstGeom>
          <a:gradFill rotWithShape="1">
            <a:gsLst>
              <a:gs pos="0">
                <a:srgbClr val="F1F2EB"/>
              </a:gs>
              <a:gs pos="64999">
                <a:srgbClr val="D9DCCA"/>
              </a:gs>
              <a:gs pos="100000">
                <a:srgbClr val="C9CFB3"/>
              </a:gs>
            </a:gsLst>
            <a:lin ang="5400000" scaled="1"/>
          </a:gradFill>
          <a:ln w="9525">
            <a:solidFill>
              <a:srgbClr val="576212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True or False?:</a:t>
            </a:r>
          </a:p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Christmas is a holiday for couples in America</a:t>
            </a:r>
          </a:p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20 Points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66800" y="4648200"/>
            <a:ext cx="7010400" cy="1323975"/>
          </a:xfrm>
          <a:prstGeom prst="rect">
            <a:avLst/>
          </a:prstGeom>
          <a:gradFill rotWithShape="1">
            <a:gsLst>
              <a:gs pos="0">
                <a:srgbClr val="F7F1E9"/>
              </a:gs>
              <a:gs pos="64999">
                <a:srgbClr val="E8DBC7"/>
              </a:gs>
              <a:gs pos="100000">
                <a:srgbClr val="E0CCAF"/>
              </a:gs>
            </a:gsLst>
            <a:lin ang="5400000" scaled="1"/>
          </a:gradFill>
          <a:ln w="9525">
            <a:solidFill>
              <a:srgbClr val="8A703A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False</a:t>
            </a:r>
          </a:p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It is a family holiday</a:t>
            </a:r>
          </a:p>
        </p:txBody>
      </p:sp>
      <p:sp>
        <p:nvSpPr>
          <p:cNvPr id="5" name="Left Arrow 2">
            <a:hlinkClick r:id="rId3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66800" y="1600200"/>
            <a:ext cx="7010400" cy="1938338"/>
          </a:xfrm>
          <a:prstGeom prst="rect">
            <a:avLst/>
          </a:prstGeom>
          <a:gradFill rotWithShape="1">
            <a:gsLst>
              <a:gs pos="0">
                <a:srgbClr val="F1F2EB"/>
              </a:gs>
              <a:gs pos="64999">
                <a:srgbClr val="D9DCCA"/>
              </a:gs>
              <a:gs pos="100000">
                <a:srgbClr val="C9CFB3"/>
              </a:gs>
            </a:gsLst>
            <a:lin ang="5400000" scaled="1"/>
          </a:gradFill>
          <a:ln w="9525">
            <a:solidFill>
              <a:srgbClr val="576212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4000">
                <a:latin typeface="Arial Rounded MT Bold" pitchFamily="34" charset="0"/>
                <a:cs typeface="Arial" pitchFamily="34" charset="0"/>
              </a:rPr>
              <a:t>What is the name of </a:t>
            </a:r>
            <a:br>
              <a:rPr lang="en-US" altLang="ko-KR" sz="4000">
                <a:latin typeface="Arial Rounded MT Bold" pitchFamily="34" charset="0"/>
                <a:cs typeface="Arial" pitchFamily="34" charset="0"/>
              </a:rPr>
            </a:br>
            <a:r>
              <a:rPr lang="en-US" altLang="ko-KR" sz="4000">
                <a:latin typeface="Arial Rounded MT Bold" pitchFamily="34" charset="0"/>
                <a:cs typeface="Arial" pitchFamily="34" charset="0"/>
              </a:rPr>
              <a:t>Santa</a:t>
            </a:r>
            <a:r>
              <a:rPr lang="en-US" altLang="en-US" sz="4000">
                <a:latin typeface="Arial Rounded MT Bold" pitchFamily="34" charset="0"/>
                <a:cs typeface="Arial" pitchFamily="34" charset="0"/>
              </a:rPr>
              <a:t>’</a:t>
            </a:r>
            <a:r>
              <a:rPr lang="en-US" altLang="ko-KR" sz="4000">
                <a:latin typeface="Arial Rounded MT Bold" pitchFamily="34" charset="0"/>
                <a:cs typeface="Arial" pitchFamily="34" charset="0"/>
              </a:rPr>
              <a:t>s </a:t>
            </a:r>
            <a:r>
              <a:rPr lang="en-US" altLang="en-US" sz="4000">
                <a:latin typeface="Arial Rounded MT Bold" pitchFamily="34" charset="0"/>
                <a:cs typeface="Arial" pitchFamily="34" charset="0"/>
              </a:rPr>
              <a:t>“</a:t>
            </a:r>
            <a:r>
              <a:rPr lang="en-US" altLang="ko-KR" sz="4000">
                <a:latin typeface="Arial Rounded MT Bold" pitchFamily="34" charset="0"/>
                <a:cs typeface="Arial" pitchFamily="34" charset="0"/>
              </a:rPr>
              <a:t>car</a:t>
            </a:r>
            <a:r>
              <a:rPr lang="en-US" altLang="en-US" sz="4000">
                <a:latin typeface="Arial Rounded MT Bold" pitchFamily="34" charset="0"/>
                <a:cs typeface="Arial" pitchFamily="34" charset="0"/>
              </a:rPr>
              <a:t>”</a:t>
            </a:r>
            <a:r>
              <a:rPr lang="en-US" altLang="ko-KR" sz="4000">
                <a:latin typeface="Arial Rounded MT Bold" pitchFamily="34" charset="0"/>
                <a:cs typeface="Arial" pitchFamily="34" charset="0"/>
              </a:rPr>
              <a:t>? </a:t>
            </a:r>
          </a:p>
          <a:p>
            <a:pPr algn="ctr">
              <a:defRPr/>
            </a:pPr>
            <a:r>
              <a:rPr lang="en-US" altLang="ko-KR" sz="4000">
                <a:latin typeface="Arial Rounded MT Bold" pitchFamily="34" charset="0"/>
                <a:cs typeface="Arial" pitchFamily="34" charset="0"/>
              </a:rPr>
              <a:t>30 Points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066800" y="3629025"/>
            <a:ext cx="7010400" cy="708025"/>
          </a:xfrm>
          <a:prstGeom prst="rect">
            <a:avLst/>
          </a:prstGeom>
          <a:gradFill rotWithShape="1">
            <a:gsLst>
              <a:gs pos="0">
                <a:srgbClr val="F7F1E9"/>
              </a:gs>
              <a:gs pos="64999">
                <a:srgbClr val="E8DBC7"/>
              </a:gs>
              <a:gs pos="100000">
                <a:srgbClr val="E0CCAF"/>
              </a:gs>
            </a:gsLst>
            <a:lin ang="5400000" scaled="1"/>
          </a:gradFill>
          <a:ln w="9525">
            <a:solidFill>
              <a:srgbClr val="8A703A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Sleigh</a:t>
            </a:r>
          </a:p>
        </p:txBody>
      </p:sp>
      <p:pic>
        <p:nvPicPr>
          <p:cNvPr id="2" name="Picture 1" descr="5299374539_3cca4b1027_z.jpg"/>
          <p:cNvPicPr>
            <a:picLocks noChangeAspect="1"/>
          </p:cNvPicPr>
          <p:nvPr/>
        </p:nvPicPr>
        <p:blipFill>
          <a:blip r:embed="rId3"/>
          <a:srcRect l="22401" t="15364" r="17702" b="16949"/>
          <a:stretch>
            <a:fillRect/>
          </a:stretch>
        </p:blipFill>
        <p:spPr bwMode="auto">
          <a:xfrm>
            <a:off x="2971800" y="4110038"/>
            <a:ext cx="3332163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 Arrow 2">
            <a:hlinkClick r:id="rId4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66800" y="1600200"/>
            <a:ext cx="7010400" cy="2554288"/>
          </a:xfrm>
          <a:prstGeom prst="rect">
            <a:avLst/>
          </a:prstGeom>
          <a:gradFill rotWithShape="1">
            <a:gsLst>
              <a:gs pos="0">
                <a:srgbClr val="F1F2EB"/>
              </a:gs>
              <a:gs pos="64999">
                <a:srgbClr val="D9DCCA"/>
              </a:gs>
              <a:gs pos="100000">
                <a:srgbClr val="C9CFB3"/>
              </a:gs>
            </a:gsLst>
            <a:lin ang="5400000" scaled="1"/>
          </a:gradFill>
          <a:ln w="9525">
            <a:solidFill>
              <a:srgbClr val="576212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What treats do people leave out for Santa on Christmas Eve?</a:t>
            </a:r>
          </a:p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40 Points</a:t>
            </a:r>
          </a:p>
        </p:txBody>
      </p:sp>
      <p:pic>
        <p:nvPicPr>
          <p:cNvPr id="2" name="Picture 1" descr="milk-cookie-diseas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4203700"/>
            <a:ext cx="47244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2">
            <a:hlinkClick r:id="rId4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66800" y="1600200"/>
            <a:ext cx="7010400" cy="1938338"/>
          </a:xfrm>
          <a:prstGeom prst="rect">
            <a:avLst/>
          </a:prstGeom>
          <a:gradFill rotWithShape="1">
            <a:gsLst>
              <a:gs pos="0">
                <a:srgbClr val="F1F2EB"/>
              </a:gs>
              <a:gs pos="64999">
                <a:srgbClr val="D9DCCA"/>
              </a:gs>
              <a:gs pos="100000">
                <a:srgbClr val="C9CFB3"/>
              </a:gs>
            </a:gsLst>
            <a:lin ang="5400000" scaled="1"/>
          </a:gradFill>
          <a:ln w="9525">
            <a:solidFill>
              <a:srgbClr val="576212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Sing one part of any Christmas song in English</a:t>
            </a:r>
          </a:p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50 points</a:t>
            </a:r>
          </a:p>
        </p:txBody>
      </p:sp>
      <p:sp>
        <p:nvSpPr>
          <p:cNvPr id="5" name="Left Arrow 2">
            <a:hlinkClick r:id="rId3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66800" y="3657600"/>
            <a:ext cx="7010400" cy="1938992"/>
          </a:xfrm>
          <a:prstGeom prst="rect">
            <a:avLst/>
          </a:prstGeom>
          <a:gradFill rotWithShape="1">
            <a:gsLst>
              <a:gs pos="0">
                <a:srgbClr val="F7F1E9"/>
              </a:gs>
              <a:gs pos="64999">
                <a:srgbClr val="E8DBC7"/>
              </a:gs>
              <a:gs pos="100000">
                <a:srgbClr val="E0CCAF"/>
              </a:gs>
            </a:gsLst>
            <a:lin ang="5400000" scaled="1"/>
          </a:gradFill>
          <a:ln w="9525">
            <a:solidFill>
              <a:srgbClr val="8A703A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“Deck the Halls”</a:t>
            </a:r>
          </a:p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“Last Christmas”</a:t>
            </a:r>
          </a:p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“Silent Night”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066800" y="1600200"/>
            <a:ext cx="7010400" cy="1938338"/>
          </a:xfrm>
          <a:prstGeom prst="rect">
            <a:avLst/>
          </a:prstGeom>
          <a:gradFill rotWithShape="1">
            <a:gsLst>
              <a:gs pos="0">
                <a:srgbClr val="F1F2EB"/>
              </a:gs>
              <a:gs pos="64999">
                <a:srgbClr val="D9DCCA"/>
              </a:gs>
              <a:gs pos="100000">
                <a:srgbClr val="C9CFB3"/>
              </a:gs>
            </a:gsLst>
            <a:lin ang="5400000" scaled="1"/>
          </a:gradFill>
          <a:ln w="9525">
            <a:solidFill>
              <a:srgbClr val="576212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What are the two traditional colors of Christmas?</a:t>
            </a:r>
          </a:p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10 points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66800" y="3629025"/>
            <a:ext cx="7010400" cy="708025"/>
          </a:xfrm>
          <a:prstGeom prst="rect">
            <a:avLst/>
          </a:prstGeom>
          <a:gradFill rotWithShape="1">
            <a:gsLst>
              <a:gs pos="0">
                <a:srgbClr val="F7F1E9"/>
              </a:gs>
              <a:gs pos="64999">
                <a:srgbClr val="E8DBC7"/>
              </a:gs>
              <a:gs pos="100000">
                <a:srgbClr val="E0CCAF"/>
              </a:gs>
            </a:gsLst>
            <a:lin ang="5400000" scaled="1"/>
          </a:gradFill>
          <a:ln w="9525">
            <a:solidFill>
              <a:srgbClr val="8A703A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Red &amp; Green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66800" y="1600200"/>
            <a:ext cx="7010400" cy="2554288"/>
          </a:xfrm>
          <a:prstGeom prst="rect">
            <a:avLst/>
          </a:prstGeom>
          <a:gradFill rotWithShape="1">
            <a:gsLst>
              <a:gs pos="0">
                <a:srgbClr val="F1F2EB"/>
              </a:gs>
              <a:gs pos="64999">
                <a:srgbClr val="D9DCCA"/>
              </a:gs>
              <a:gs pos="100000">
                <a:srgbClr val="C9CFB3"/>
              </a:gs>
            </a:gsLst>
            <a:lin ang="5400000" scaled="1"/>
          </a:gradFill>
          <a:ln w="9525">
            <a:solidFill>
              <a:srgbClr val="576212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Where do people put Christmas presents in the house? (Act)</a:t>
            </a:r>
          </a:p>
          <a:p>
            <a:pPr algn="ctr" eaLnBrk="1" hangingPunct="1">
              <a:defRPr/>
            </a:pPr>
            <a:r>
              <a:rPr lang="en-US" sz="4000" dirty="0" smtClean="0">
                <a:latin typeface="Arial Rounded MT Bold" charset="0"/>
              </a:rPr>
              <a:t>20 Points</a:t>
            </a:r>
          </a:p>
        </p:txBody>
      </p:sp>
      <p:pic>
        <p:nvPicPr>
          <p:cNvPr id="2" name="Picture 1" descr="imgr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064000"/>
            <a:ext cx="29083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2">
            <a:hlinkClick r:id="rId4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ko-KR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491</Words>
  <Application>Microsoft Office PowerPoint</Application>
  <PresentationFormat>On-screen Show (4:3)</PresentationFormat>
  <Paragraphs>161</Paragraphs>
  <Slides>34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ＭＳ Ｐゴシック</vt:lpstr>
      <vt:lpstr>Arial</vt:lpstr>
      <vt:lpstr>Arial Rounded MT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Educational Technology Network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JEOPARDY</dc:title>
  <dc:subject>Jeopardy Template</dc:subject>
  <dc:creator>Educational Technology Network</dc:creator>
  <cp:keywords>Jeopardy Powerpoint Template;Educational Technology</cp:keywords>
  <dc:description>www.edtechnetwork.com</dc:description>
  <cp:lastModifiedBy>BECKY</cp:lastModifiedBy>
  <cp:revision>41</cp:revision>
  <dcterms:created xsi:type="dcterms:W3CDTF">2009-08-07T00:02:41Z</dcterms:created>
  <dcterms:modified xsi:type="dcterms:W3CDTF">2015-11-22T08:09:15Z</dcterms:modified>
  <cp:category>Jeopardy Template</cp:category>
</cp:coreProperties>
</file>