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62" r:id="rId4"/>
    <p:sldId id="257" r:id="rId5"/>
    <p:sldId id="260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7" r:id="rId14"/>
    <p:sldId id="278" r:id="rId15"/>
    <p:sldId id="280" r:id="rId16"/>
    <p:sldId id="279" r:id="rId17"/>
    <p:sldId id="300" r:id="rId18"/>
    <p:sldId id="284" r:id="rId19"/>
    <p:sldId id="281" r:id="rId20"/>
    <p:sldId id="282" r:id="rId21"/>
    <p:sldId id="283" r:id="rId22"/>
    <p:sldId id="285" r:id="rId23"/>
    <p:sldId id="286" r:id="rId24"/>
    <p:sldId id="293" r:id="rId25"/>
    <p:sldId id="302" r:id="rId26"/>
    <p:sldId id="303" r:id="rId27"/>
    <p:sldId id="263" r:id="rId28"/>
    <p:sldId id="289" r:id="rId29"/>
    <p:sldId id="290" r:id="rId30"/>
    <p:sldId id="291" r:id="rId31"/>
    <p:sldId id="292" r:id="rId32"/>
    <p:sldId id="294" r:id="rId33"/>
    <p:sldId id="288" r:id="rId34"/>
    <p:sldId id="295" r:id="rId35"/>
    <p:sldId id="296" r:id="rId36"/>
    <p:sldId id="298" r:id="rId37"/>
    <p:sldId id="297" r:id="rId38"/>
    <p:sldId id="301" r:id="rId39"/>
    <p:sldId id="30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8B1C"/>
    <a:srgbClr val="F1FF9B"/>
    <a:srgbClr val="FFE0A3"/>
    <a:srgbClr val="FF3399"/>
    <a:srgbClr val="CC3399"/>
    <a:srgbClr val="70AC2E"/>
    <a:srgbClr val="C19FFF"/>
    <a:srgbClr val="CAB4EA"/>
    <a:srgbClr val="D3B5E9"/>
    <a:srgbClr val="D00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527605"/>
            <a:ext cx="7772400" cy="763525"/>
          </a:xfrm>
          <a:effectLst>
            <a:outerShdw blurRad="50800" dist="25400" dir="2700000" algn="tl" rotWithShape="0">
              <a:schemeClr val="accent6">
                <a:lumMod val="50000"/>
                <a:alpha val="81000"/>
              </a:schemeClr>
            </a:outerShdw>
          </a:effectLst>
        </p:spPr>
        <p:txBody>
          <a:bodyPr>
            <a:normAutofit/>
          </a:bodyPr>
          <a:lstStyle>
            <a:lvl1pPr algn="ctr">
              <a:defRPr sz="3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490" y="1291130"/>
            <a:ext cx="6400800" cy="610820"/>
          </a:xfrm>
        </p:spPr>
        <p:txBody>
          <a:bodyPr>
            <a:normAutofit/>
          </a:bodyPr>
          <a:lstStyle>
            <a:lvl1pPr marL="0" indent="0" algn="ctr">
              <a:buNone/>
              <a:defRPr sz="26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527605"/>
            <a:ext cx="7772400" cy="763525"/>
          </a:xfrm>
          <a:effectLst>
            <a:outerShdw blurRad="50800" dist="25400" dir="2700000" algn="tl" rotWithShape="0">
              <a:schemeClr val="accent6">
                <a:lumMod val="50000"/>
                <a:alpha val="81000"/>
              </a:schemeClr>
            </a:outerShdw>
          </a:effectLst>
        </p:spPr>
        <p:txBody>
          <a:bodyPr>
            <a:normAutofit/>
          </a:bodyPr>
          <a:lstStyle>
            <a:lvl1pPr algn="ctr">
              <a:defRPr sz="3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490" y="1291130"/>
            <a:ext cx="6400800" cy="610820"/>
          </a:xfrm>
        </p:spPr>
        <p:txBody>
          <a:bodyPr>
            <a:normAutofit/>
          </a:bodyPr>
          <a:lstStyle>
            <a:lvl1pPr marL="0" indent="0" algn="ctr">
              <a:buNone/>
              <a:defRPr sz="26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8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749245"/>
            <a:ext cx="8229600" cy="458115"/>
          </a:xfrm>
          <a:effectLst/>
        </p:spPr>
        <p:txBody>
          <a:bodyPr>
            <a:normAutofit/>
          </a:bodyPr>
          <a:lstStyle>
            <a:lvl1pPr algn="l">
              <a:defRPr sz="36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207361"/>
            <a:ext cx="7329840" cy="3664920"/>
          </a:xfrm>
        </p:spPr>
        <p:txBody>
          <a:bodyPr/>
          <a:lstStyle>
            <a:lvl1pPr>
              <a:defRPr sz="2800">
                <a:solidFill>
                  <a:srgbClr val="D68B1C"/>
                </a:solidFill>
              </a:defRPr>
            </a:lvl1pPr>
            <a:lvl2pPr>
              <a:defRPr>
                <a:solidFill>
                  <a:srgbClr val="D68B1C"/>
                </a:solidFill>
              </a:defRPr>
            </a:lvl2pPr>
            <a:lvl3pPr>
              <a:defRPr>
                <a:solidFill>
                  <a:srgbClr val="D68B1C"/>
                </a:solidFill>
              </a:defRPr>
            </a:lvl3pPr>
            <a:lvl4pPr>
              <a:defRPr>
                <a:solidFill>
                  <a:srgbClr val="D68B1C"/>
                </a:solidFill>
              </a:defRPr>
            </a:lvl4pPr>
            <a:lvl5pPr>
              <a:defRPr>
                <a:solidFill>
                  <a:srgbClr val="D68B1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81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527605"/>
            <a:ext cx="7016195" cy="610820"/>
          </a:xfrm>
        </p:spPr>
        <p:txBody>
          <a:bodyPr>
            <a:normAutofit/>
          </a:bodyPr>
          <a:lstStyle>
            <a:lvl1pPr algn="l">
              <a:defRPr sz="36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7016195" cy="4581150"/>
          </a:xfrm>
        </p:spPr>
        <p:txBody>
          <a:bodyPr/>
          <a:lstStyle>
            <a:lvl1pPr>
              <a:defRPr sz="2800">
                <a:solidFill>
                  <a:srgbClr val="D68B1C"/>
                </a:solidFill>
              </a:defRPr>
            </a:lvl1pPr>
            <a:lvl2pPr>
              <a:defRPr>
                <a:solidFill>
                  <a:srgbClr val="D68B1C"/>
                </a:solidFill>
              </a:defRPr>
            </a:lvl2pPr>
            <a:lvl3pPr>
              <a:defRPr>
                <a:solidFill>
                  <a:srgbClr val="D68B1C"/>
                </a:solidFill>
              </a:defRPr>
            </a:lvl3pPr>
            <a:lvl4pPr>
              <a:defRPr>
                <a:solidFill>
                  <a:srgbClr val="D68B1C"/>
                </a:solidFill>
              </a:defRPr>
            </a:lvl4pPr>
            <a:lvl5pPr>
              <a:defRPr>
                <a:solidFill>
                  <a:srgbClr val="D68B1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31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00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89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749245"/>
            <a:ext cx="8229600" cy="610820"/>
          </a:xfrm>
          <a:effectLst/>
        </p:spPr>
        <p:txBody>
          <a:bodyPr>
            <a:normAutofit/>
          </a:bodyPr>
          <a:lstStyle>
            <a:lvl1pPr algn="l">
              <a:defRPr sz="36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2341022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68B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970885"/>
            <a:ext cx="4040188" cy="3035058"/>
          </a:xfrm>
        </p:spPr>
        <p:txBody>
          <a:bodyPr/>
          <a:lstStyle>
            <a:lvl1pPr>
              <a:defRPr sz="2400">
                <a:solidFill>
                  <a:srgbClr val="D68B1C"/>
                </a:solidFill>
              </a:defRPr>
            </a:lvl1pPr>
            <a:lvl2pPr>
              <a:defRPr sz="2000">
                <a:solidFill>
                  <a:srgbClr val="D68B1C"/>
                </a:solidFill>
              </a:defRPr>
            </a:lvl2pPr>
            <a:lvl3pPr>
              <a:defRPr sz="1800">
                <a:solidFill>
                  <a:srgbClr val="D68B1C"/>
                </a:solidFill>
              </a:defRPr>
            </a:lvl3pPr>
            <a:lvl4pPr>
              <a:defRPr sz="1600">
                <a:solidFill>
                  <a:srgbClr val="D68B1C"/>
                </a:solidFill>
              </a:defRPr>
            </a:lvl4pPr>
            <a:lvl5pPr>
              <a:defRPr sz="1600">
                <a:solidFill>
                  <a:srgbClr val="D68B1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234102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68B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970885"/>
            <a:ext cx="4041775" cy="3035058"/>
          </a:xfrm>
        </p:spPr>
        <p:txBody>
          <a:bodyPr/>
          <a:lstStyle>
            <a:lvl1pPr>
              <a:defRPr sz="2400">
                <a:solidFill>
                  <a:srgbClr val="D68B1C"/>
                </a:solidFill>
              </a:defRPr>
            </a:lvl1pPr>
            <a:lvl2pPr>
              <a:defRPr sz="2000">
                <a:solidFill>
                  <a:srgbClr val="D68B1C"/>
                </a:solidFill>
              </a:defRPr>
            </a:lvl2pPr>
            <a:lvl3pPr>
              <a:defRPr sz="1800">
                <a:solidFill>
                  <a:srgbClr val="D68B1C"/>
                </a:solidFill>
              </a:defRPr>
            </a:lvl3pPr>
            <a:lvl4pPr>
              <a:defRPr sz="1600">
                <a:solidFill>
                  <a:srgbClr val="D68B1C"/>
                </a:solidFill>
              </a:defRPr>
            </a:lvl4pPr>
            <a:lvl5pPr>
              <a:defRPr sz="1600">
                <a:solidFill>
                  <a:srgbClr val="D68B1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5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2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749245"/>
            <a:ext cx="8229600" cy="458115"/>
          </a:xfrm>
          <a:effectLst/>
        </p:spPr>
        <p:txBody>
          <a:bodyPr>
            <a:normAutofit/>
          </a:bodyPr>
          <a:lstStyle>
            <a:lvl1pPr algn="l">
              <a:defRPr sz="36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207361"/>
            <a:ext cx="7329840" cy="3664920"/>
          </a:xfrm>
        </p:spPr>
        <p:txBody>
          <a:bodyPr/>
          <a:lstStyle>
            <a:lvl1pPr>
              <a:defRPr sz="2800">
                <a:solidFill>
                  <a:srgbClr val="D68B1C"/>
                </a:solidFill>
              </a:defRPr>
            </a:lvl1pPr>
            <a:lvl2pPr>
              <a:defRPr>
                <a:solidFill>
                  <a:srgbClr val="D68B1C"/>
                </a:solidFill>
              </a:defRPr>
            </a:lvl2pPr>
            <a:lvl3pPr>
              <a:defRPr>
                <a:solidFill>
                  <a:srgbClr val="D68B1C"/>
                </a:solidFill>
              </a:defRPr>
            </a:lvl3pPr>
            <a:lvl4pPr>
              <a:defRPr>
                <a:solidFill>
                  <a:srgbClr val="D68B1C"/>
                </a:solidFill>
              </a:defRPr>
            </a:lvl4pPr>
            <a:lvl5pPr>
              <a:defRPr>
                <a:solidFill>
                  <a:srgbClr val="D68B1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69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89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24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22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4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527605"/>
            <a:ext cx="7016195" cy="610820"/>
          </a:xfrm>
        </p:spPr>
        <p:txBody>
          <a:bodyPr>
            <a:normAutofit/>
          </a:bodyPr>
          <a:lstStyle>
            <a:lvl1pPr algn="l">
              <a:defRPr sz="36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7016195" cy="4581150"/>
          </a:xfrm>
        </p:spPr>
        <p:txBody>
          <a:bodyPr/>
          <a:lstStyle>
            <a:lvl1pPr>
              <a:defRPr sz="2800">
                <a:solidFill>
                  <a:srgbClr val="D68B1C"/>
                </a:solidFill>
              </a:defRPr>
            </a:lvl1pPr>
            <a:lvl2pPr>
              <a:defRPr>
                <a:solidFill>
                  <a:srgbClr val="D68B1C"/>
                </a:solidFill>
              </a:defRPr>
            </a:lvl2pPr>
            <a:lvl3pPr>
              <a:defRPr>
                <a:solidFill>
                  <a:srgbClr val="D68B1C"/>
                </a:solidFill>
              </a:defRPr>
            </a:lvl3pPr>
            <a:lvl4pPr>
              <a:defRPr>
                <a:solidFill>
                  <a:srgbClr val="D68B1C"/>
                </a:solidFill>
              </a:defRPr>
            </a:lvl4pPr>
            <a:lvl5pPr>
              <a:defRPr>
                <a:solidFill>
                  <a:srgbClr val="D68B1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749245"/>
            <a:ext cx="8229600" cy="610820"/>
          </a:xfrm>
          <a:effectLst/>
        </p:spPr>
        <p:txBody>
          <a:bodyPr>
            <a:normAutofit/>
          </a:bodyPr>
          <a:lstStyle>
            <a:lvl1pPr algn="l">
              <a:defRPr sz="36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2341022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68B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970885"/>
            <a:ext cx="4040188" cy="3035058"/>
          </a:xfrm>
        </p:spPr>
        <p:txBody>
          <a:bodyPr/>
          <a:lstStyle>
            <a:lvl1pPr>
              <a:defRPr sz="2400">
                <a:solidFill>
                  <a:srgbClr val="D68B1C"/>
                </a:solidFill>
              </a:defRPr>
            </a:lvl1pPr>
            <a:lvl2pPr>
              <a:defRPr sz="2000">
                <a:solidFill>
                  <a:srgbClr val="D68B1C"/>
                </a:solidFill>
              </a:defRPr>
            </a:lvl2pPr>
            <a:lvl3pPr>
              <a:defRPr sz="1800">
                <a:solidFill>
                  <a:srgbClr val="D68B1C"/>
                </a:solidFill>
              </a:defRPr>
            </a:lvl3pPr>
            <a:lvl4pPr>
              <a:defRPr sz="1600">
                <a:solidFill>
                  <a:srgbClr val="D68B1C"/>
                </a:solidFill>
              </a:defRPr>
            </a:lvl4pPr>
            <a:lvl5pPr>
              <a:defRPr sz="1600">
                <a:solidFill>
                  <a:srgbClr val="D68B1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234102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68B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970885"/>
            <a:ext cx="4041775" cy="3035058"/>
          </a:xfrm>
        </p:spPr>
        <p:txBody>
          <a:bodyPr/>
          <a:lstStyle>
            <a:lvl1pPr>
              <a:defRPr sz="2400">
                <a:solidFill>
                  <a:srgbClr val="D68B1C"/>
                </a:solidFill>
              </a:defRPr>
            </a:lvl1pPr>
            <a:lvl2pPr>
              <a:defRPr sz="2000">
                <a:solidFill>
                  <a:srgbClr val="D68B1C"/>
                </a:solidFill>
              </a:defRPr>
            </a:lvl2pPr>
            <a:lvl3pPr>
              <a:defRPr sz="1800">
                <a:solidFill>
                  <a:srgbClr val="D68B1C"/>
                </a:solidFill>
              </a:defRPr>
            </a:lvl3pPr>
            <a:lvl4pPr>
              <a:defRPr sz="1600">
                <a:solidFill>
                  <a:srgbClr val="D68B1C"/>
                </a:solidFill>
              </a:defRPr>
            </a:lvl4pPr>
            <a:lvl5pPr>
              <a:defRPr sz="1600">
                <a:solidFill>
                  <a:srgbClr val="D68B1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222195"/>
            <a:ext cx="7772400" cy="763525"/>
          </a:xfrm>
        </p:spPr>
        <p:txBody>
          <a:bodyPr>
            <a:noAutofit/>
          </a:bodyPr>
          <a:lstStyle/>
          <a:p>
            <a:r>
              <a:rPr lang="en-US" sz="4800" dirty="0" smtClean="0"/>
              <a:t>Christmas in America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490" y="985720"/>
            <a:ext cx="6400800" cy="610820"/>
          </a:xfrm>
        </p:spPr>
        <p:txBody>
          <a:bodyPr>
            <a:noAutofit/>
          </a:bodyPr>
          <a:lstStyle/>
          <a:p>
            <a:r>
              <a:rPr lang="en-US" sz="2400" dirty="0" smtClean="0"/>
              <a:t>Merry Christmas!</a:t>
            </a:r>
          </a:p>
          <a:p>
            <a:r>
              <a:rPr lang="ko-KR" alt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메리 크리스마스</a:t>
            </a:r>
            <a:r>
              <a:rPr lang="en-US" altLang="ko-KR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~</a:t>
            </a:r>
            <a:endParaRPr lang="en-US" sz="320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61180" y="1749245"/>
            <a:ext cx="2290575" cy="61082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Elf/Elves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엘프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0" y="2665475"/>
            <a:ext cx="3664920" cy="366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44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39540" y="2054655"/>
            <a:ext cx="3970330" cy="61082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Christmas Stocking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스타킹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0" y="2970885"/>
            <a:ext cx="3512215" cy="351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44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78457" y="1901950"/>
            <a:ext cx="4672774" cy="61082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Christmas Ornament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오너먼트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15" y="2818180"/>
            <a:ext cx="5375216" cy="335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10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63186" y="1443835"/>
            <a:ext cx="3970331" cy="91623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Angel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엔절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5122" name="Picture 2" descr="http://www.jubilantpress.com/ebooks/images/anggelT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5" y="2512770"/>
            <a:ext cx="2872729" cy="374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31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78457" y="1901950"/>
            <a:ext cx="397033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Lights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라잇츠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7170" name="Picture 2" descr="http://i.kinja-img.com/gawker-media/image/upload/s--fWlTt00b--/18mnquyoxw858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084" y="2970885"/>
            <a:ext cx="4147543" cy="335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18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45897" y="1596540"/>
            <a:ext cx="397033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Star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스타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6146" name="Picture 2" descr="https://cdn0.iconfinder.com/data/icons/IS_Christmas/512/christmas_st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0" y="2360065"/>
            <a:ext cx="3891080" cy="38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18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92552" y="1596540"/>
            <a:ext cx="397033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Fireplace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파이어 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플레이스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8194" name="Picture 2" descr="http://thewordzombie.com/wp-content/uploads/christmas-firepl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25" y="2601310"/>
            <a:ext cx="4792587" cy="373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1670" y="2054655"/>
            <a:ext cx="397033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Snowman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스노우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맨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9218" name="Picture 2" descr="http://www.clipartlord.com/wp-content/uploads/2013/12/snowman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5" y="985720"/>
            <a:ext cx="4310304" cy="56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3123590"/>
            <a:ext cx="397033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Sleigh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슬레이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13314" name="Picture 2" descr="http://preview.turbosquid.com/Preview/2014/07/10__15_03_53/thumbnail.png229313be-2a81-44a0-a863-46f4a026f9ec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11" y="1671145"/>
            <a:ext cx="4733855" cy="47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3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39540" y="1596540"/>
            <a:ext cx="397033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Bells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벨스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14338" name="Picture 2" descr="https://www.fjm.org/news_events/images/Be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32" y="2512770"/>
            <a:ext cx="4808962" cy="397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3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76015" y="374900"/>
            <a:ext cx="7016195" cy="610820"/>
          </a:xfrm>
        </p:spPr>
        <p:txBody>
          <a:bodyPr>
            <a:noAutofit/>
          </a:bodyPr>
          <a:lstStyle/>
          <a:p>
            <a:r>
              <a:rPr lang="en-US" sz="4000" dirty="0" smtClean="0"/>
              <a:t>Today we will learn…</a:t>
            </a:r>
            <a:br>
              <a:rPr lang="en-US" sz="4000" dirty="0" smtClean="0"/>
            </a:br>
            <a:r>
              <a:rPr lang="ko-KR" altLang="en-US" sz="4000" i="0" dirty="0" smtClean="0"/>
              <a:t>오늘 배울 </a:t>
            </a:r>
            <a:r>
              <a:rPr lang="ko-KR" altLang="en-US" sz="4000" i="0" dirty="0" smtClean="0"/>
              <a:t>내용</a:t>
            </a:r>
            <a:endParaRPr lang="en-US" i="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76015" y="1443835"/>
            <a:ext cx="7016195" cy="458115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B050"/>
                </a:solidFill>
              </a:rPr>
              <a:t>When is Christmas?                             </a:t>
            </a:r>
            <a:r>
              <a:rPr lang="ko-KR" altLang="en-US" sz="24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언제예요</a:t>
            </a:r>
            <a:r>
              <a:rPr lang="en-US" altLang="ko-KR" sz="24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?</a:t>
            </a:r>
            <a:endParaRPr lang="en-US" sz="2400" dirty="0" smtClean="0">
              <a:solidFill>
                <a:srgbClr val="00B05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B050"/>
                </a:solidFill>
              </a:rPr>
              <a:t>What is Christmas?                             </a:t>
            </a:r>
            <a:r>
              <a:rPr lang="ko-KR" altLang="en-US" sz="24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크리스마스가 뭐예요</a:t>
            </a:r>
            <a:r>
              <a:rPr lang="en-US" altLang="ko-KR" sz="24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?</a:t>
            </a:r>
            <a:endParaRPr lang="en-US" sz="2400" dirty="0" smtClean="0">
              <a:solidFill>
                <a:srgbClr val="00B05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B050"/>
                </a:solidFill>
              </a:rPr>
              <a:t>Christmas Vocabulary                  </a:t>
            </a:r>
            <a:r>
              <a:rPr lang="ko-KR" altLang="en-US" sz="24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단어</a:t>
            </a:r>
            <a:endParaRPr lang="en-US" altLang="ko-KR" sz="2400" dirty="0" smtClean="0">
              <a:solidFill>
                <a:srgbClr val="00B05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B050"/>
                </a:solidFill>
              </a:rPr>
              <a:t>Christmas Preparation              </a:t>
            </a:r>
            <a:r>
              <a:rPr lang="ko-KR" altLang="en-US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</a:t>
            </a:r>
            <a:r>
              <a:rPr lang="en-US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준비</a:t>
            </a:r>
            <a:endParaRPr lang="en-US" dirty="0" smtClean="0">
              <a:solidFill>
                <a:srgbClr val="00B05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00B050"/>
                </a:solidFill>
              </a:rPr>
              <a:t>Traditional Christmas Activities            </a:t>
            </a:r>
            <a:r>
              <a:rPr lang="ko-KR" altLang="en-US" sz="24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전통적인 </a:t>
            </a:r>
            <a:r>
              <a:rPr lang="ko-KR" altLang="en-US" sz="2400" dirty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</a:t>
            </a:r>
            <a:r>
              <a:rPr lang="ko-KR" altLang="en-US" sz="24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놀이</a:t>
            </a:r>
            <a:endParaRPr lang="en-US" sz="2400" dirty="0" smtClean="0">
              <a:solidFill>
                <a:srgbClr val="00B05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178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78457" y="1901950"/>
            <a:ext cx="397033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Candy Cane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캔디 캔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10242" name="Picture 2" descr="http://www.stm-hardwarehanks.com/images/Seasonal/Christmas/candycane%20colo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60" y="2818180"/>
            <a:ext cx="3069012" cy="3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3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658611" y="1749245"/>
            <a:ext cx="397033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Reindeer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레인 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디어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dirty="0"/>
          </a:p>
        </p:txBody>
      </p:sp>
      <p:pic>
        <p:nvPicPr>
          <p:cNvPr id="11266" name="Picture 2" descr="https://vassallomalta.files.wordpress.com/2012/12/20121218-125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0" y="2665475"/>
            <a:ext cx="8084215" cy="30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434130" y="1443835"/>
            <a:ext cx="397033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Wreath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뤼쓰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12290" name="Picture 2" descr="http://cdn.homedit.com/wp-content/uploads/2010/12/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56" y="2326476"/>
            <a:ext cx="39433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25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86834" y="1901950"/>
            <a:ext cx="397033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Gingerbread man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진저브레드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맨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25602" name="Picture 2" descr="http://img4.wikia.nocookie.net/__cb20110612114123/shrek/images/0/02/Shrek-gingerbread-man-toy-mcdonal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60" y="2818180"/>
            <a:ext cx="2443280" cy="381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62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86834" y="1596539"/>
            <a:ext cx="3970331" cy="7635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Snow globe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스노우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글러브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1026" name="Picture 2" descr="http://www.writerscafe.org/uploads/stories/c49840923d8f6c987efeeceac0b5fd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45" y="2701694"/>
            <a:ext cx="3512215" cy="39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14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86834" y="1749245"/>
            <a:ext cx="397033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Chimney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침니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2050" name="Picture 2" descr="https://www.highschimney.com/articles/wp-content/uploads/2010/12/chimney_ca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14" y="2818180"/>
            <a:ext cx="5324783" cy="354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7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048" y="2207360"/>
            <a:ext cx="8229600" cy="458115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00B050"/>
                </a:solidFill>
              </a:rPr>
              <a:t>4. Christmas Preparation</a:t>
            </a:r>
            <a:br>
              <a:rPr lang="en-US" sz="6000" dirty="0" smtClean="0">
                <a:solidFill>
                  <a:srgbClr val="00B050"/>
                </a:solidFill>
              </a:rPr>
            </a:br>
            <a:r>
              <a:rPr lang="ko-KR" altLang="en-US" sz="4800" i="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준비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8194" name="Picture 2" descr="http://postmediaprovince.files.wordpress.com/2011/12/colort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0" y="3276295"/>
            <a:ext cx="3630616" cy="335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65195" y="1901950"/>
            <a:ext cx="6169283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/>
              <a:t>Hanging Christmas </a:t>
            </a:r>
            <a:r>
              <a:rPr lang="en-US" altLang="ko-KR" dirty="0" smtClean="0"/>
              <a:t>lights</a:t>
            </a:r>
            <a:br>
              <a:rPr lang="en-US" altLang="ko-KR" dirty="0" smtClean="0"/>
            </a:b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전등을 걸어요</a:t>
            </a:r>
            <a:endParaRPr lang="en-US" altLang="ko-KR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24578" name="Picture 2" descr="http://www.lowes.com/campaign/millennials/2010/images/outdoor_ligh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0" y="2820386"/>
            <a:ext cx="7940660" cy="36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orporaciontulpasur.com/wp-content/uploads/2014/11/how-to-decorate-your-house-for-christmas-zubpee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05" y="2818180"/>
            <a:ext cx="55245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5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40063" y="1901950"/>
            <a:ext cx="5711168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/>
              <a:t>Decorating your </a:t>
            </a:r>
            <a:r>
              <a:rPr lang="en-US" altLang="ko-KR" dirty="0" smtClean="0"/>
              <a:t>house</a:t>
            </a:r>
            <a:br>
              <a:rPr lang="en-US" altLang="ko-KR" dirty="0" smtClean="0"/>
            </a:b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집을 장식해요</a:t>
            </a:r>
            <a:r>
              <a:rPr lang="en-US" altLang="ko-KR" i="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</a:p>
        </p:txBody>
      </p:sp>
      <p:pic>
        <p:nvPicPr>
          <p:cNvPr id="23554" name="Picture 2" descr="http://www.homeforchristmas.co.uk/wp-content/uploads/2010/10/christmas-living-room-homeforchristma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0" y="2970885"/>
            <a:ext cx="3512215" cy="35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1670" y="1901950"/>
            <a:ext cx="7696333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/>
              <a:t>Decorating the Christmas </a:t>
            </a:r>
            <a:r>
              <a:rPr lang="en-US" altLang="ko-KR" dirty="0" smtClean="0"/>
              <a:t>tree</a:t>
            </a:r>
            <a:br>
              <a:rPr lang="en-US" altLang="ko-KR" dirty="0" smtClean="0"/>
            </a:br>
            <a:r>
              <a:rPr lang="ko-KR" altLang="en-US" i="0" dirty="0"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크리스마스트리를 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장식해요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en-US" altLang="ko-KR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22533" name="Picture 5" descr="http://clubelitetampa.com/wp-content/uploads/2014/09/Decorated-Christmas-Trees-Decorating_the_Christmas_t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15" y="2970885"/>
            <a:ext cx="4855859" cy="323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054655"/>
            <a:ext cx="8229600" cy="458115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1. When is Christmas?</a:t>
            </a:r>
            <a:br>
              <a:rPr lang="en-US" sz="4000" dirty="0" smtClean="0">
                <a:solidFill>
                  <a:srgbClr val="00B050"/>
                </a:solidFill>
              </a:rPr>
            </a:br>
            <a:r>
              <a:rPr lang="ko-KR" altLang="en-US" sz="4000" b="0" i="0" dirty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크리스마스가 언제니</a:t>
            </a:r>
            <a:r>
              <a:rPr lang="en-US" altLang="ko-KR" sz="4000" b="0" i="0" dirty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?</a:t>
            </a:r>
            <a:endParaRPr lang="en-US" sz="4000" b="0" i="0" dirty="0">
              <a:solidFill>
                <a:srgbClr val="00B05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3193080"/>
            <a:ext cx="8093365" cy="3664920"/>
          </a:xfrm>
        </p:spPr>
        <p:txBody>
          <a:bodyPr/>
          <a:lstStyle/>
          <a:p>
            <a:r>
              <a:rPr lang="en-US" sz="3200" dirty="0" smtClean="0"/>
              <a:t>Christmas is </a:t>
            </a:r>
            <a:r>
              <a:rPr lang="en-US" sz="3200" b="1" dirty="0" smtClean="0"/>
              <a:t>December 25</a:t>
            </a:r>
            <a:r>
              <a:rPr lang="en-US" sz="3200" b="1" baseline="30000" dirty="0" smtClean="0"/>
              <a:t>th </a:t>
            </a:r>
          </a:p>
          <a:p>
            <a:pPr marL="0" indent="0">
              <a:buNone/>
            </a:pPr>
            <a:r>
              <a:rPr lang="en-US" altLang="ko-KR" sz="3200" baseline="300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  </a:t>
            </a:r>
            <a:r>
              <a:rPr lang="ko-KR" altLang="en-US" sz="4000" baseline="300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크리스마스가 </a:t>
            </a:r>
            <a:r>
              <a:rPr lang="en-US" altLang="ko-KR" sz="4000" baseline="300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25</a:t>
            </a:r>
            <a:r>
              <a:rPr lang="ko-KR" altLang="en-US" sz="4000" baseline="300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일 </a:t>
            </a:r>
            <a:r>
              <a:rPr lang="en-US" altLang="ko-KR" sz="4000" baseline="300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12</a:t>
            </a:r>
            <a:r>
              <a:rPr lang="ko-KR" altLang="en-US" sz="4000" baseline="300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월이에요</a:t>
            </a:r>
            <a:r>
              <a:rPr lang="en-US" altLang="ko-KR" sz="4000" baseline="300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en-US" sz="4000" baseline="30000" dirty="0" smtClean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en-US" sz="3200" dirty="0" smtClean="0"/>
              <a:t>In America, many families celebrate </a:t>
            </a:r>
            <a:r>
              <a:rPr lang="en-US" sz="3200" b="1" dirty="0" smtClean="0"/>
              <a:t>Christmas Eve</a:t>
            </a:r>
            <a:r>
              <a:rPr lang="en-US" sz="3200" dirty="0" smtClean="0"/>
              <a:t> and </a:t>
            </a:r>
            <a:r>
              <a:rPr lang="en-US" sz="3200" b="1" dirty="0" smtClean="0"/>
              <a:t>Christmas Day</a:t>
            </a:r>
            <a:r>
              <a:rPr lang="en-US" sz="3200" dirty="0" smtClean="0"/>
              <a:t>.          </a:t>
            </a:r>
            <a:r>
              <a:rPr lang="ko-KR" altLang="en-US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미국에선 </a:t>
            </a:r>
            <a:r>
              <a:rPr lang="ko-KR" altLang="en-US" dirty="0">
                <a:latin typeface="MD개성체" panose="02020603020101020101" pitchFamily="18" charset="-127"/>
                <a:ea typeface="MD개성체" panose="02020603020101020101" pitchFamily="18" charset="-127"/>
              </a:rPr>
              <a:t>많은 가정에서 크리스마스 이브와 크리스마스를 </a:t>
            </a:r>
            <a:r>
              <a:rPr lang="ko-KR" altLang="en-US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기념해요</a:t>
            </a:r>
            <a:r>
              <a:rPr lang="en-US" altLang="ko-KR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en-US" b="1" dirty="0" smtClean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51701" y="1901950"/>
            <a:ext cx="4825478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/>
              <a:t>Baking Christmas </a:t>
            </a:r>
            <a:r>
              <a:rPr lang="en-US" altLang="ko-KR" dirty="0" smtClean="0"/>
              <a:t>cookies</a:t>
            </a:r>
            <a:br>
              <a:rPr lang="en-US" altLang="ko-KR" dirty="0" smtClean="0"/>
            </a:b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</a:t>
            </a:r>
            <a:r>
              <a:rPr lang="ko-KR" altLang="en-US" i="0" dirty="0">
                <a:latin typeface="MD개성체" panose="02020603020101020101" pitchFamily="18" charset="-127"/>
                <a:ea typeface="MD개성체" panose="02020603020101020101" pitchFamily="18" charset="-127"/>
              </a:rPr>
              <a:t>쿠키를 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구워요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ko-KR" altLang="en-US" dirty="0"/>
          </a:p>
        </p:txBody>
      </p:sp>
      <p:pic>
        <p:nvPicPr>
          <p:cNvPr id="21506" name="Picture 2" descr="http://www.mrsjanuary.com/images/baking-christmas-cook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2" y="3172604"/>
            <a:ext cx="4506013" cy="300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thehungrygoddess.com/wp-content/uploads/2012/11/christmas-cookies-istock_000004698457xsmal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0" y="3330644"/>
            <a:ext cx="40481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1670" y="1901950"/>
            <a:ext cx="794066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Making a Gingerbread house</a:t>
            </a:r>
            <a:br>
              <a:rPr lang="en-US" altLang="ko-KR" dirty="0" smtClean="0"/>
            </a:b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진저브레드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(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생강쿠키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)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로 </a:t>
            </a:r>
            <a:r>
              <a:rPr lang="ko-KR" altLang="en-US" i="0" dirty="0">
                <a:latin typeface="MD개성체" panose="02020603020101020101" pitchFamily="18" charset="-127"/>
                <a:ea typeface="MD개성체" panose="02020603020101020101" pitchFamily="18" charset="-127"/>
              </a:rPr>
              <a:t>집을 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만들어요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en-US" altLang="ko-KR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44" y="3123590"/>
            <a:ext cx="3240025" cy="32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4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054655"/>
            <a:ext cx="8229600" cy="458115"/>
          </a:xfrm>
        </p:spPr>
        <p:txBody>
          <a:bodyPr>
            <a:noAutofit/>
          </a:bodyPr>
          <a:lstStyle/>
          <a:p>
            <a:r>
              <a:rPr lang="en-US" sz="4000" dirty="0" smtClean="0"/>
              <a:t>5. Traditional Christmas Activities</a:t>
            </a:r>
            <a:br>
              <a:rPr lang="en-US" sz="4000" dirty="0" smtClean="0"/>
            </a:br>
            <a:r>
              <a:rPr lang="en-US" sz="4000" dirty="0" smtClean="0"/>
              <a:t>    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전통적인 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놀이</a:t>
            </a:r>
            <a:endParaRPr 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970885"/>
            <a:ext cx="7329840" cy="366492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Opening Christmas presents.</a:t>
            </a:r>
          </a:p>
          <a:p>
            <a:pPr marL="0" indent="0">
              <a:buNone/>
            </a:pPr>
            <a:r>
              <a:rPr lang="en-US" sz="3200" dirty="0" smtClean="0"/>
              <a:t>    </a:t>
            </a:r>
            <a:r>
              <a:rPr lang="ko-KR" altLang="en-US" sz="3200" dirty="0">
                <a:latin typeface="MD개성체" panose="02020603020101020101" pitchFamily="18" charset="-127"/>
                <a:ea typeface="MD개성체" panose="02020603020101020101" pitchFamily="18" charset="-127"/>
              </a:rPr>
              <a:t>선물 </a:t>
            </a:r>
            <a:r>
              <a:rPr lang="ko-KR" alt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풀어보기</a:t>
            </a:r>
            <a:endParaRPr lang="en-US" altLang="ko-KR" sz="3200" dirty="0" smtClean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en-US" sz="3200" dirty="0" smtClean="0"/>
              <a:t>Eating </a:t>
            </a:r>
            <a:r>
              <a:rPr lang="en-US" sz="3200" dirty="0" smtClean="0"/>
              <a:t>food with family.</a:t>
            </a:r>
          </a:p>
          <a:p>
            <a:pPr marL="0" indent="0">
              <a:buNone/>
            </a:pPr>
            <a:r>
              <a:rPr 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 </a:t>
            </a:r>
            <a:r>
              <a:rPr lang="ko-KR" altLang="en-US" sz="3200" dirty="0">
                <a:latin typeface="MD개성체" panose="02020603020101020101" pitchFamily="18" charset="-127"/>
                <a:ea typeface="MD개성체" panose="02020603020101020101" pitchFamily="18" charset="-127"/>
              </a:rPr>
              <a:t>가족들과 함께하는 </a:t>
            </a:r>
            <a:r>
              <a:rPr lang="ko-KR" alt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식사</a:t>
            </a:r>
            <a:endParaRPr lang="en-US" altLang="ko-KR" sz="3200" dirty="0" smtClean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en-US" sz="3200" dirty="0" smtClean="0"/>
              <a:t>Playing </a:t>
            </a:r>
            <a:r>
              <a:rPr lang="en-US" sz="3200" dirty="0" smtClean="0"/>
              <a:t>games.</a:t>
            </a:r>
          </a:p>
          <a:p>
            <a:pPr marL="0" indent="0">
              <a:buNone/>
            </a:pPr>
            <a:r>
              <a:rPr 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 </a:t>
            </a:r>
            <a:r>
              <a:rPr lang="ko-KR" altLang="en-US" sz="320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게임하기</a:t>
            </a:r>
            <a:r>
              <a:rPr lang="en-US" altLang="ko-KR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</a:p>
          <a:p>
            <a:r>
              <a:rPr lang="en-US" sz="3200" dirty="0" smtClean="0"/>
              <a:t>Watching </a:t>
            </a:r>
            <a:r>
              <a:rPr lang="en-US" sz="3200" dirty="0" smtClean="0"/>
              <a:t>Christmas movies.</a:t>
            </a:r>
          </a:p>
          <a:p>
            <a:pPr marL="0" indent="0">
              <a:buNone/>
            </a:pPr>
            <a:r>
              <a:rPr lang="en-US" sz="3200" dirty="0" smtClean="0"/>
              <a:t>    </a:t>
            </a:r>
            <a:r>
              <a:rPr lang="ko-KR" alt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영화들을 </a:t>
            </a:r>
            <a:r>
              <a:rPr lang="ko-KR" alt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봐요</a:t>
            </a:r>
            <a:r>
              <a:rPr lang="en-US" altLang="ko-KR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en-US" sz="3200" dirty="0" smtClean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endParaRPr lang="en-US" sz="3200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1670" y="1749245"/>
            <a:ext cx="7696333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/>
              <a:t>Opening Christmas </a:t>
            </a:r>
            <a:r>
              <a:rPr lang="en-US" altLang="ko-KR" dirty="0" smtClean="0"/>
              <a:t>presents</a:t>
            </a:r>
            <a:br>
              <a:rPr lang="en-US" altLang="ko-KR" dirty="0" smtClean="0"/>
            </a:b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선물 풀어보기</a:t>
            </a:r>
            <a:endParaRPr lang="en-US" altLang="ko-KR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1026" name="Picture 2" descr="http://wac.450f.edgecastcdn.net/80450F/tri1025.com/files/2012/12/Opening-Christmas-Presents-Lars-Plougmann-Flickr-630x5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2665475"/>
            <a:ext cx="4275740" cy="386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7233" y="1901950"/>
            <a:ext cx="7696333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/>
              <a:t>Eating food with family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가족들과 함께하는 식사</a:t>
            </a:r>
            <a:endParaRPr lang="en-US" altLang="ko-KR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2050" name="Picture 2" descr="http://www.aucklandhearing.co.nz/wp-content/uploads/2014/11/Family-Christmas-Dinn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0" y="286776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1670" y="1901950"/>
            <a:ext cx="7696333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/>
              <a:t>Playing </a:t>
            </a:r>
            <a:r>
              <a:rPr lang="en-US" altLang="ko-KR" dirty="0" smtClean="0"/>
              <a:t>games</a:t>
            </a:r>
            <a:br>
              <a:rPr lang="en-US" altLang="ko-KR" dirty="0" smtClean="0"/>
            </a:b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게임하기</a:t>
            </a:r>
            <a:endParaRPr lang="en-US" altLang="ko-KR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3074" name="Picture 2" descr="http://i.telegraph.co.uk/multimedia/archive/02058/PD29095501_SOCIAL-_2058421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95" y="2818180"/>
            <a:ext cx="5905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1670" y="1901950"/>
            <a:ext cx="7696333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/>
              <a:t>Watching Christmas </a:t>
            </a:r>
            <a:r>
              <a:rPr lang="en-US" altLang="ko-KR" dirty="0" smtClean="0"/>
              <a:t>movies</a:t>
            </a:r>
            <a:br>
              <a:rPr lang="en-US" altLang="ko-KR" dirty="0" smtClean="0"/>
            </a:br>
            <a:r>
              <a:rPr lang="ko-KR" altLang="en-US" i="0" dirty="0"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영화들을 봐요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en-US" altLang="ko-KR" i="0" dirty="0"/>
          </a:p>
        </p:txBody>
      </p:sp>
      <p:pic>
        <p:nvPicPr>
          <p:cNvPr id="4098" name="Picture 2" descr="http://blog.nfm.com/wp-content/uploads/2013/12/christmasmov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90" y="2818180"/>
            <a:ext cx="63817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4130" y="1749245"/>
            <a:ext cx="7329840" cy="3359510"/>
          </a:xfrm>
        </p:spPr>
        <p:txBody>
          <a:bodyPr>
            <a:noAutofit/>
          </a:bodyPr>
          <a:lstStyle/>
          <a:p>
            <a:r>
              <a:rPr lang="en-US" sz="4000" dirty="0" smtClean="0"/>
              <a:t>Finally… </a:t>
            </a:r>
            <a:r>
              <a:rPr lang="ko-KR" altLang="en-US" sz="4000" i="0" dirty="0" smtClean="0"/>
              <a:t>드</a:t>
            </a:r>
            <a:r>
              <a:rPr lang="ko-KR" altLang="en-US" sz="4000" i="0" dirty="0"/>
              <a:t>디</a:t>
            </a:r>
            <a:r>
              <a:rPr lang="ko-KR" altLang="en-US" sz="4000" i="0" dirty="0" smtClean="0"/>
              <a:t>어</a:t>
            </a:r>
            <a:r>
              <a:rPr lang="en-US" altLang="ko-KR" sz="4000" i="0" dirty="0" smtClean="0"/>
              <a:t>!</a:t>
            </a:r>
            <a:br>
              <a:rPr lang="en-US" altLang="ko-KR" sz="4000" i="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Let’s learn some Christmas </a:t>
            </a:r>
            <a:br>
              <a:rPr lang="en-US" sz="4000" dirty="0" smtClean="0"/>
            </a:br>
            <a:r>
              <a:rPr lang="en-US" sz="4000" dirty="0" smtClean="0"/>
              <a:t>Expressions! 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ko-KR" altLang="en-US" sz="4000" i="0" dirty="0" smtClean="0"/>
              <a:t>크리스마스 </a:t>
            </a:r>
            <a:r>
              <a:rPr lang="ko-KR" altLang="en-US" sz="4000" i="0" dirty="0"/>
              <a:t>주요 표현을 배워봅시다</a:t>
            </a:r>
            <a:r>
              <a:rPr lang="en-US" altLang="ko-KR" sz="4000" i="0" dirty="0"/>
              <a:t>!~</a:t>
            </a:r>
            <a:endParaRPr lang="en-US" sz="4000" i="0" dirty="0"/>
          </a:p>
        </p:txBody>
      </p:sp>
    </p:spTree>
    <p:extLst>
      <p:ext uri="{BB962C8B-B14F-4D97-AF65-F5344CB8AC3E}">
        <p14:creationId xmlns:p14="http://schemas.microsoft.com/office/powerpoint/2010/main" val="24939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1212490" y="2054655"/>
            <a:ext cx="7016195" cy="45811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ko-KR" sz="4000" dirty="0" smtClean="0">
                <a:solidFill>
                  <a:srgbClr val="00B050"/>
                </a:solidFill>
              </a:rPr>
              <a:t>Merry Christmas!                               </a:t>
            </a:r>
            <a:r>
              <a:rPr lang="ko-KR" altLang="en-US" sz="32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메리 크리스마스</a:t>
            </a:r>
            <a:r>
              <a:rPr lang="en-US" altLang="ko-KR" sz="32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>
                <a:solidFill>
                  <a:srgbClr val="00B050"/>
                </a:solidFill>
              </a:rPr>
              <a:t>Happy New Year!                                </a:t>
            </a:r>
            <a:r>
              <a:rPr lang="ko-KR" altLang="en-US" sz="32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새해 복 많이 받으</a:t>
            </a:r>
            <a:r>
              <a:rPr lang="ko-KR" altLang="en-US" sz="3200" dirty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세</a:t>
            </a:r>
            <a:r>
              <a:rPr lang="ko-KR" altLang="en-US" sz="32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요</a:t>
            </a:r>
            <a:r>
              <a:rPr lang="en-US" altLang="ko-KR" sz="32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!</a:t>
            </a:r>
            <a:endParaRPr lang="en-US" sz="3200" dirty="0" smtClean="0">
              <a:solidFill>
                <a:srgbClr val="00B05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>
                <a:solidFill>
                  <a:srgbClr val="00B050"/>
                </a:solidFill>
              </a:rPr>
              <a:t>Happy Holidays!                             </a:t>
            </a:r>
            <a:r>
              <a:rPr lang="ko-KR" altLang="en-US" sz="32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휴가 </a:t>
            </a:r>
            <a:r>
              <a:rPr lang="ko-KR" altLang="en-US" sz="3200" dirty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잘 </a:t>
            </a:r>
            <a:r>
              <a:rPr lang="ko-KR" altLang="en-US" sz="32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보내세요</a:t>
            </a:r>
            <a:r>
              <a:rPr lang="en-US" altLang="ko-KR" sz="32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/</a:t>
            </a:r>
            <a:r>
              <a:rPr lang="ko-KR" altLang="en-US" sz="32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즐거운 휴가 되세요</a:t>
            </a:r>
            <a:r>
              <a:rPr lang="en-US" altLang="ko-KR" sz="320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!</a:t>
            </a:r>
            <a:endParaRPr lang="en-US" sz="3200" dirty="0" smtClean="0">
              <a:solidFill>
                <a:srgbClr val="00B05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524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Christmas Eve and Christmas Day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48965" y="2512770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 smtClean="0"/>
              <a:t>Christmas Eve	(December 24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크리스마스 이브 </a:t>
            </a:r>
            <a:r>
              <a:rPr lang="en-US" altLang="ko-KR" dirty="0"/>
              <a:t> </a:t>
            </a:r>
            <a:r>
              <a:rPr lang="en-US" altLang="ko-KR" dirty="0" smtClean="0"/>
              <a:t>(12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24</a:t>
            </a:r>
            <a:r>
              <a:rPr lang="ko-KR" altLang="en-US" dirty="0" smtClean="0"/>
              <a:t>일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877410" y="2512770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 smtClean="0"/>
              <a:t>Christmas Day     (December 25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크리스마스         </a:t>
            </a:r>
            <a:r>
              <a:rPr lang="en-US" altLang="ko-KR" dirty="0" smtClean="0"/>
              <a:t>(12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25</a:t>
            </a:r>
            <a:r>
              <a:rPr lang="ko-KR" altLang="en-US" dirty="0" smtClean="0"/>
              <a:t>일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3276295"/>
            <a:ext cx="4040187" cy="227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05" y="3276295"/>
            <a:ext cx="4041775" cy="227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054655"/>
            <a:ext cx="8229600" cy="458115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2. What is Christmas?</a:t>
            </a:r>
            <a:br>
              <a:rPr lang="en-US" sz="4000" dirty="0" smtClean="0">
                <a:solidFill>
                  <a:srgbClr val="00B050"/>
                </a:solidFill>
              </a:rPr>
            </a:br>
            <a:r>
              <a:rPr lang="ko-KR" altLang="en-US" sz="4000" i="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크리스마스가 뭐예요</a:t>
            </a:r>
            <a:r>
              <a:rPr lang="en-US" altLang="ko-KR" sz="4000" i="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?</a:t>
            </a:r>
            <a:endParaRPr lang="en-US" sz="4000" i="0" dirty="0">
              <a:solidFill>
                <a:srgbClr val="00B05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970885"/>
            <a:ext cx="8398775" cy="412303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Jesus’ Birthday </a:t>
            </a:r>
            <a:r>
              <a:rPr lang="en-US" sz="3200" dirty="0"/>
              <a:t>(</a:t>
            </a:r>
            <a:r>
              <a:rPr lang="ko-KR" altLang="en-US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예수의 생일</a:t>
            </a:r>
            <a:r>
              <a:rPr lang="en-US" altLang="ko-KR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)</a:t>
            </a:r>
            <a:endParaRPr lang="en-US" sz="3200" dirty="0" smtClean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en-US" sz="3200" dirty="0"/>
              <a:t> </a:t>
            </a:r>
            <a:r>
              <a:rPr lang="en-US" sz="3200" dirty="0" smtClean="0"/>
              <a:t>A holiday for families. </a:t>
            </a:r>
            <a:r>
              <a:rPr lang="en-US" dirty="0" smtClean="0"/>
              <a:t>(</a:t>
            </a:r>
            <a:r>
              <a:rPr lang="ko-KR" altLang="en-US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가족들이 함께하는 휴일</a:t>
            </a:r>
            <a:r>
              <a:rPr lang="en-US" altLang="ko-KR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)</a:t>
            </a:r>
            <a:endParaRPr lang="en-US" dirty="0" smtClean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r>
              <a:rPr lang="en-US" sz="3200" dirty="0" smtClean="0"/>
              <a:t>In America, many families celebrate Christmas. Even if they are not religious.</a:t>
            </a:r>
            <a:r>
              <a:rPr lang="ko-KR" altLang="en-US" sz="3200" dirty="0"/>
              <a:t> </a:t>
            </a:r>
            <a:endParaRPr lang="en-US" altLang="ko-KR" sz="3200" dirty="0" smtClean="0"/>
          </a:p>
          <a:p>
            <a:pPr marL="0" indent="0">
              <a:buNone/>
            </a:pPr>
            <a:r>
              <a:rPr lang="en-US" altLang="ko-KR" sz="32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미국에선 </a:t>
            </a:r>
            <a:r>
              <a:rPr lang="ko-KR" altLang="en-US" sz="3200" dirty="0">
                <a:latin typeface="MD개성체" panose="02020603020101020101" pitchFamily="18" charset="-127"/>
                <a:ea typeface="MD개성체" panose="02020603020101020101" pitchFamily="18" charset="-127"/>
              </a:rPr>
              <a:t>자신의 종교와는 크게 상관없이 </a:t>
            </a:r>
            <a:r>
              <a:rPr lang="ko-KR" alt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 </a:t>
            </a:r>
            <a:endParaRPr lang="en-US" altLang="ko-KR" sz="3200" dirty="0" smtClean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pPr marL="0" indent="0">
              <a:buNone/>
            </a:pPr>
            <a:r>
              <a:rPr lang="en-US" altLang="ko-KR" sz="3200" dirty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en-US" altLang="ko-KR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 </a:t>
            </a:r>
            <a:r>
              <a:rPr lang="ko-KR" alt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크리스마스를 </a:t>
            </a:r>
            <a:r>
              <a:rPr lang="ko-KR" altLang="en-US" sz="320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가족들과 </a:t>
            </a:r>
            <a:r>
              <a:rPr lang="ko-KR" altLang="en-US" sz="3200" dirty="0">
                <a:latin typeface="MD개성체" panose="02020603020101020101" pitchFamily="18" charset="-127"/>
                <a:ea typeface="MD개성체" panose="02020603020101020101" pitchFamily="18" charset="-127"/>
              </a:rPr>
              <a:t>함께 기념한다</a:t>
            </a:r>
            <a:r>
              <a:rPr lang="en-US" altLang="ko-KR" sz="3200" dirty="0">
                <a:latin typeface="MD개성체" panose="02020603020101020101" pitchFamily="18" charset="-127"/>
                <a:ea typeface="MD개성체" panose="02020603020101020101" pitchFamily="18" charset="-127"/>
              </a:rPr>
              <a:t>.</a:t>
            </a:r>
            <a:endParaRPr lang="en-US" sz="3200" b="1" dirty="0" smtClean="0">
              <a:latin typeface="MD개성체" panose="02020603020101020101" pitchFamily="18" charset="-127"/>
              <a:ea typeface="MD개성체" panose="02020603020101020101" pitchFamily="18" charset="-127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9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665475"/>
            <a:ext cx="8229600" cy="458115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00B050"/>
                </a:solidFill>
              </a:rPr>
              <a:t>3. Christmas Vocabulary</a:t>
            </a:r>
            <a:br>
              <a:rPr lang="en-US" sz="6000" dirty="0" smtClean="0">
                <a:solidFill>
                  <a:srgbClr val="00B050"/>
                </a:solidFill>
              </a:rPr>
            </a:br>
            <a:r>
              <a:rPr lang="ko-KR" altLang="en-US" sz="5400" i="0" dirty="0" smtClean="0">
                <a:solidFill>
                  <a:srgbClr val="00B050"/>
                </a:solidFill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단어</a:t>
            </a:r>
            <a:endParaRPr lang="en-US" sz="5400" i="0" dirty="0">
              <a:solidFill>
                <a:srgbClr val="00B050"/>
              </a:solidFill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35" y="4039820"/>
            <a:ext cx="3665955" cy="244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99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45" y="1901950"/>
            <a:ext cx="3702242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555" y="3581705"/>
            <a:ext cx="2595985" cy="610820"/>
          </a:xfrm>
        </p:spPr>
        <p:txBody>
          <a:bodyPr>
            <a:noAutofit/>
          </a:bodyPr>
          <a:lstStyle/>
          <a:p>
            <a:pPr algn="ctr"/>
            <a:r>
              <a:rPr lang="en-US" altLang="ko-KR" dirty="0" smtClean="0"/>
              <a:t>Christmas Tree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크리스마스 트리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19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3555" y="4039820"/>
            <a:ext cx="2290575" cy="61082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Santa Claus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산타클로스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endParaRPr lang="ko-KR" altLang="en-US" i="0" dirty="0">
              <a:latin typeface="MD개성체" panose="02020603020101020101" pitchFamily="18" charset="-127"/>
              <a:ea typeface="MD개성체" panose="02020603020101020101" pitchFamily="18" charset="-127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0" y="1901950"/>
            <a:ext cx="3667533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44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50360" y="2054655"/>
            <a:ext cx="2443281" cy="6108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/>
              <a:t>Presents</a:t>
            </a:r>
            <a:br>
              <a:rPr lang="en-US" altLang="ko-KR" dirty="0" smtClean="0"/>
            </a:b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[</a:t>
            </a:r>
            <a:r>
              <a:rPr lang="ko-KR" altLang="en-US" i="0" dirty="0" err="1" smtClean="0">
                <a:latin typeface="MD개성체" panose="02020603020101020101" pitchFamily="18" charset="-127"/>
                <a:ea typeface="MD개성체" panose="02020603020101020101" pitchFamily="18" charset="-127"/>
              </a:rPr>
              <a:t>프레젠트</a:t>
            </a:r>
            <a:r>
              <a:rPr lang="en-US" altLang="ko-KR" i="0" dirty="0" smtClean="0">
                <a:latin typeface="MD개성체" panose="02020603020101020101" pitchFamily="18" charset="-127"/>
                <a:ea typeface="MD개성체" panose="02020603020101020101" pitchFamily="18" charset="-127"/>
              </a:rPr>
              <a:t>]</a:t>
            </a:r>
            <a:r>
              <a:rPr lang="ko-KR" altLang="en-US" i="0" dirty="0" smtClean="0"/>
              <a:t> </a:t>
            </a:r>
            <a:endParaRPr lang="ko-KR" altLang="en-US" i="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20" y="3276295"/>
            <a:ext cx="5335830" cy="289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44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280</Words>
  <Application>Microsoft Office PowerPoint</Application>
  <PresentationFormat>화면 슬라이드 쇼(4:3)</PresentationFormat>
  <Paragraphs>68</Paragraphs>
  <Slides>38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38</vt:i4>
      </vt:variant>
    </vt:vector>
  </HeadingPairs>
  <TitlesOfParts>
    <vt:vector size="40" baseType="lpstr">
      <vt:lpstr>Office Theme</vt:lpstr>
      <vt:lpstr>1_Office Theme</vt:lpstr>
      <vt:lpstr>Christmas in America</vt:lpstr>
      <vt:lpstr>Today we will learn… 오늘 배울 내용</vt:lpstr>
      <vt:lpstr>1. When is Christmas? 크리스마스가 언제니?</vt:lpstr>
      <vt:lpstr>Christmas Eve and Christmas Day</vt:lpstr>
      <vt:lpstr>2. What is Christmas? 크리스마스가 뭐예요?</vt:lpstr>
      <vt:lpstr>3. Christmas Vocabulary 크리스마스 단어</vt:lpstr>
      <vt:lpstr>Christmas Tree [크리스마스 트리]</vt:lpstr>
      <vt:lpstr>Santa Claus [산타클로스]</vt:lpstr>
      <vt:lpstr>Presents [프레젠트] </vt:lpstr>
      <vt:lpstr>Elf/Elves [엘프]</vt:lpstr>
      <vt:lpstr>Christmas Stocking [크리스마스 스타킹]</vt:lpstr>
      <vt:lpstr>Christmas Ornament [크리스마스 오너먼트]</vt:lpstr>
      <vt:lpstr>Angel [엔절]</vt:lpstr>
      <vt:lpstr>Lights [라잇츠]</vt:lpstr>
      <vt:lpstr>Star [스타]</vt:lpstr>
      <vt:lpstr>Fireplace [파이어 플레이스]</vt:lpstr>
      <vt:lpstr>Snowman [스노우 맨]</vt:lpstr>
      <vt:lpstr>Sleigh [슬레이]</vt:lpstr>
      <vt:lpstr>Bells [벨스]</vt:lpstr>
      <vt:lpstr>Candy Cane [캔디 캔]</vt:lpstr>
      <vt:lpstr>Reindeer [레인 디어]</vt:lpstr>
      <vt:lpstr>Wreath [뤼쓰]</vt:lpstr>
      <vt:lpstr>Gingerbread man [진저브레드 맨]</vt:lpstr>
      <vt:lpstr>Snow globe [스노우 글러브]</vt:lpstr>
      <vt:lpstr>Chimney [침니]</vt:lpstr>
      <vt:lpstr>4. Christmas Preparation 크리스마스 준비</vt:lpstr>
      <vt:lpstr>Hanging Christmas lights 전등을 걸어요</vt:lpstr>
      <vt:lpstr>Decorating your house 집을 장식해요.</vt:lpstr>
      <vt:lpstr>Decorating the Christmas tree 크리스마스트리를 장식해요.</vt:lpstr>
      <vt:lpstr>Baking Christmas cookies 크리스마스 쿠키를 구워요.</vt:lpstr>
      <vt:lpstr>Making a Gingerbread house 진저브레드(생강쿠키)로 집을 만들어요.</vt:lpstr>
      <vt:lpstr>5. Traditional Christmas Activities     전통적인 크리스마스 놀이</vt:lpstr>
      <vt:lpstr>Opening Christmas presents 선물 풀어보기</vt:lpstr>
      <vt:lpstr>Eating food with family. 가족들과 함께하는 식사</vt:lpstr>
      <vt:lpstr>Playing games 게임하기</vt:lpstr>
      <vt:lpstr>Watching Christmas movies 크리스마스 영화들을 봐요.</vt:lpstr>
      <vt:lpstr>Finally… 드디어!  Let’s learn some Christmas  Expressions!   크리스마스 주요 표현을 배워봅시다!~</vt:lpstr>
      <vt:lpstr>PowerPoint 프레젠테이션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영어실</cp:lastModifiedBy>
  <cp:revision>62</cp:revision>
  <dcterms:created xsi:type="dcterms:W3CDTF">2013-08-21T19:17:07Z</dcterms:created>
  <dcterms:modified xsi:type="dcterms:W3CDTF">2015-11-27T03:26:53Z</dcterms:modified>
</cp:coreProperties>
</file>