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44" r:id="rId3"/>
    <p:sldMasterId id="2147483756" r:id="rId4"/>
    <p:sldMasterId id="2147483769" r:id="rId5"/>
  </p:sldMasterIdLst>
  <p:sldIdLst>
    <p:sldId id="256" r:id="rId6"/>
    <p:sldId id="298" r:id="rId7"/>
    <p:sldId id="300" r:id="rId8"/>
    <p:sldId id="301" r:id="rId9"/>
    <p:sldId id="299" r:id="rId10"/>
    <p:sldId id="302" r:id="rId11"/>
    <p:sldId id="303" r:id="rId12"/>
    <p:sldId id="304" r:id="rId13"/>
    <p:sldId id="305" r:id="rId14"/>
    <p:sldId id="260" r:id="rId15"/>
    <p:sldId id="261" r:id="rId16"/>
    <p:sldId id="266" r:id="rId17"/>
    <p:sldId id="262" r:id="rId18"/>
    <p:sldId id="263" r:id="rId19"/>
    <p:sldId id="264" r:id="rId20"/>
    <p:sldId id="265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7" r:id="rId29"/>
    <p:sldId id="287" r:id="rId30"/>
    <p:sldId id="278" r:id="rId31"/>
    <p:sldId id="279" r:id="rId32"/>
    <p:sldId id="280" r:id="rId33"/>
    <p:sldId id="289" r:id="rId34"/>
    <p:sldId id="290" r:id="rId35"/>
    <p:sldId id="283" r:id="rId36"/>
    <p:sldId id="284" r:id="rId37"/>
    <p:sldId id="292" r:id="rId38"/>
    <p:sldId id="350" r:id="rId39"/>
    <p:sldId id="346" r:id="rId40"/>
    <p:sldId id="347" r:id="rId41"/>
    <p:sldId id="348" r:id="rId42"/>
    <p:sldId id="349" r:id="rId43"/>
    <p:sldId id="326" r:id="rId44"/>
    <p:sldId id="327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8B212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>
      <p:cViewPr>
        <p:scale>
          <a:sx n="90" d="100"/>
          <a:sy n="90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65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5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3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62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29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0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58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80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3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36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685801"/>
            <a:ext cx="5638800" cy="2914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3657600"/>
            <a:ext cx="4343400" cy="266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4757D-678A-404A-8E57-8F54C267FF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8A270-E9B0-45EC-B09A-F5B9BD5FAE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13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685801"/>
            <a:ext cx="4267200" cy="2914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3657600"/>
            <a:ext cx="4343400" cy="266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D771-F8F2-4B29-81EA-BF090718F7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AE4DB-36EC-4FA9-AA4D-D9D932DA71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00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spearmancs\Local Settings\Temporary Internet Files\Content.IE5\F3MG27ML\MCj02811270000[1].wmf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304800" y="228600"/>
            <a:ext cx="548640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A4E02-89C1-4206-AAE1-B195CA988D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8DB0-22AC-44BD-855E-F002BCE24D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30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8D852-6567-4015-8339-97BC27130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3711-C4D2-4E61-8AB3-8200C67F09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39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spearmancs\Local Settings\Temporary Internet Files\Content.IE5\F3MG27ML\MCj02811270000[1].wmf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304800" y="228600"/>
            <a:ext cx="548640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40762-F80A-440E-AEF6-0BA0C0032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C80D-FFF7-47B6-A750-2DA2B649C5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1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spearmancs\Local Settings\Temporary Internet Files\Content.IE5\F3MG27ML\MCj02811270000[1].wmf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304800" y="228600"/>
            <a:ext cx="548640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EBD1-ECAB-46C9-A4F5-8A0C76588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2069-CC27-4D87-8E23-4911062DC7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06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F5FD-3513-44A4-AA39-CD44615F00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6CB6-9443-4303-98E2-9E1D9DB5F7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46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8E9B-D8C1-4F48-B3F3-4055D62A39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A0AAB-4A2E-4752-9CD1-7F0948727E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1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6A14-63B3-42D1-91E3-B509DE90E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D9FA-72A6-446D-94A1-E19F209AD5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8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B1938-F3B4-4040-B24B-B76294FA7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9D88-1995-40E2-AE1F-0D0931263E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18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27AE8-DADC-4B2E-8405-71837502BD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C7F2-A506-4446-B28C-84ABFC2C8A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00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1EE75-6F93-4093-AC99-3FF9A8A9C8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DBC0-927A-4F9F-8C81-3CBB7C402D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8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86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36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7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94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39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61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0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80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altLang="ko-KR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3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18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17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EC8D2-119A-454E-A472-D4622A895B5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2014-12-01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1A4B-C01A-4D0D-955D-04123E8FB85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3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E7EC8D2-119A-454E-A472-D4622A895B5F}" type="datetimeFigureOut">
              <a:rPr lang="ko-KR" altLang="en-US" smtClean="0"/>
              <a:pPr/>
              <a:t>2014-12-01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DB201A4B-C01A-4D0D-955D-04123E8FB85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spearmancs\Local Settings\Temporary Internet Files\Content.IE5\F3MG27ML\MCj02811270000[1].wm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228600" y="228600"/>
            <a:ext cx="53863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2102EC1-683F-4026-AF0D-137364A092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028A7E0-2ECA-41FB-876B-A37D32BC09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3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D0D0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 kern="1200">
          <a:solidFill>
            <a:srgbClr val="0D0D0D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rgbClr val="0D0D0D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0D0D0D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D0D0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79610CE-40CF-49B3-9A4E-4B90D12A3B4F}" type="datetimeFigureOut">
              <a:rPr lang="ko-KR" altLang="en-US" smtClean="0">
                <a:solidFill>
                  <a:srgbClr val="FF9000"/>
                </a:solidFill>
              </a:rPr>
              <a:pPr/>
              <a:t>2014-12-01</a:t>
            </a:fld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8C6508B4-026C-45DA-A59F-D594D991D30D}" type="slidenum">
              <a:rPr lang="ko-KR" altLang="en-US" smtClean="0">
                <a:solidFill>
                  <a:srgbClr val="FF9000"/>
                </a:solidFill>
              </a:rPr>
              <a:pPr/>
              <a:t>‹#›</a:t>
            </a:fld>
            <a:endParaRPr lang="ko-KR" alt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540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1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wXQMbQtxLpg?t=35m54s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audio1.wav"/><Relationship Id="rId1" Type="http://schemas.openxmlformats.org/officeDocument/2006/relationships/audio" Target="file:///C:\Documents%20and%20Settings\Riz\Local%20Settings\Temporary%20Internet%20Files\Content.IE5\0L63OTI3\MS910220072%5b1%5d.wav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3n8a8pro7vhmx.cloudfront.net/votemckelvie/pages/72/attachments/original/1413128775/Happy-Thanksgiving-Day-Pic-26.jpg?14131287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7510"/>
            <a:ext cx="7056784" cy="4410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Thanksgiving Today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>
                <a:latin typeface="Calibri" panose="020F0502020204030204" pitchFamily="34" charset="0"/>
              </a:rPr>
              <a:t>Today, we will study: </a:t>
            </a:r>
          </a:p>
          <a:p>
            <a:pPr>
              <a:buNone/>
            </a:pPr>
            <a:endParaRPr lang="en-US" altLang="ko-KR" dirty="0" smtClean="0">
              <a:latin typeface="Calibri" panose="020F0502020204030204" pitchFamily="34" charset="0"/>
            </a:endParaRPr>
          </a:p>
          <a:p>
            <a:pPr marL="514350" indent="-514350">
              <a:buAutoNum type="arabicParenR"/>
            </a:pPr>
            <a:r>
              <a:rPr lang="en-US" altLang="ko-KR" b="1" dirty="0" smtClean="0">
                <a:latin typeface="Calibri" panose="020F0502020204030204" pitchFamily="34" charset="0"/>
              </a:rPr>
              <a:t>Traditional</a:t>
            </a:r>
            <a:r>
              <a:rPr lang="en-US" altLang="ko-KR" dirty="0" smtClean="0">
                <a:latin typeface="Calibri" panose="020F0502020204030204" pitchFamily="34" charset="0"/>
              </a:rPr>
              <a:t> </a:t>
            </a:r>
            <a:r>
              <a:rPr lang="en-US" altLang="ko-KR" sz="2400" dirty="0" smtClean="0">
                <a:latin typeface="Calibri" panose="020F0502020204030204" pitchFamily="34" charset="0"/>
              </a:rPr>
              <a:t>(</a:t>
            </a:r>
            <a:r>
              <a:rPr lang="ko-KR" altLang="en-US" sz="2400" dirty="0" smtClean="0">
                <a:latin typeface="Calibri" panose="020F0502020204030204" pitchFamily="34" charset="0"/>
              </a:rPr>
              <a:t>전통적인</a:t>
            </a:r>
            <a:r>
              <a:rPr lang="en-US" altLang="ko-KR" sz="2400" dirty="0" smtClean="0">
                <a:latin typeface="Calibri" panose="020F0502020204030204" pitchFamily="34" charset="0"/>
              </a:rPr>
              <a:t>)</a:t>
            </a:r>
            <a:r>
              <a:rPr lang="en-US" altLang="ko-KR" dirty="0" smtClean="0">
                <a:latin typeface="Calibri" panose="020F0502020204030204" pitchFamily="34" charset="0"/>
              </a:rPr>
              <a:t> Thanksgiving Foods </a:t>
            </a:r>
          </a:p>
          <a:p>
            <a:pPr marL="514350" indent="-514350">
              <a:buAutoNum type="arabicParenR"/>
            </a:pPr>
            <a:r>
              <a:rPr lang="en-US" altLang="ko-KR" b="1" dirty="0" smtClean="0">
                <a:latin typeface="Calibri" panose="020F0502020204030204" pitchFamily="34" charset="0"/>
              </a:rPr>
              <a:t>Traditional </a:t>
            </a:r>
            <a:r>
              <a:rPr lang="en-US" altLang="ko-KR" dirty="0" smtClean="0">
                <a:latin typeface="Calibri" panose="020F0502020204030204" pitchFamily="34" charset="0"/>
              </a:rPr>
              <a:t>Thanksgiving Activities </a:t>
            </a:r>
            <a:r>
              <a:rPr lang="en-US" altLang="ko-KR" sz="2400" dirty="0" smtClean="0">
                <a:latin typeface="Calibri" panose="020F0502020204030204" pitchFamily="34" charset="0"/>
              </a:rPr>
              <a:t>(</a:t>
            </a:r>
            <a:r>
              <a:rPr lang="ko-KR" altLang="en-US" sz="2400" dirty="0">
                <a:latin typeface="Calibri" panose="020F0502020204030204" pitchFamily="34" charset="0"/>
              </a:rPr>
              <a:t>전통적인 </a:t>
            </a:r>
            <a:r>
              <a:rPr lang="ko-KR" altLang="en-US" sz="2400" dirty="0" smtClean="0">
                <a:latin typeface="Calibri" panose="020F0502020204030204" pitchFamily="34" charset="0"/>
              </a:rPr>
              <a:t>놀이</a:t>
            </a:r>
            <a:r>
              <a:rPr lang="en-US" altLang="ko-KR" sz="2400" dirty="0" smtClean="0">
                <a:latin typeface="Calibri" panose="020F0502020204030204" pitchFamily="34" charset="0"/>
              </a:rPr>
              <a:t>)</a:t>
            </a:r>
          </a:p>
          <a:p>
            <a:pPr marL="514350" indent="-514350">
              <a:buNone/>
            </a:pPr>
            <a:endParaRPr lang="en-US" altLang="ko-KR" dirty="0"/>
          </a:p>
          <a:p>
            <a:pPr>
              <a:buNone/>
            </a:pPr>
            <a:endParaRPr lang="en-US" altLang="ko-KR" dirty="0"/>
          </a:p>
        </p:txBody>
      </p:sp>
      <p:pic>
        <p:nvPicPr>
          <p:cNvPr id="19460" name="Picture 4" descr="http://images.clipartpanda.com/football-clip-art-RiGELRMi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700808"/>
            <a:ext cx="951434" cy="951434"/>
          </a:xfrm>
          <a:prstGeom prst="rect">
            <a:avLst/>
          </a:prstGeom>
          <a:noFill/>
        </p:spPr>
      </p:pic>
      <p:pic>
        <p:nvPicPr>
          <p:cNvPr id="19464" name="Picture 8" descr="http://cdn-6.freeclipartnow.com/d/25576-1/turkey-di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69160"/>
            <a:ext cx="1163328" cy="536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96536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Traditional Food: Turkey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칠면조</a:t>
            </a:r>
            <a:r>
              <a:rPr lang="en-US" altLang="ko-KR" sz="3600" b="1" dirty="0" smtClean="0"/>
              <a:t>)</a:t>
            </a:r>
            <a:endParaRPr lang="ko-KR" altLang="en-US" sz="3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1727894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Thanksgiving decorations (</a:t>
            </a:r>
            <a:r>
              <a:rPr lang="ko-KR" altLang="en-US" dirty="0" smtClean="0"/>
              <a:t>장식들</a:t>
            </a:r>
            <a:r>
              <a:rPr lang="en-US" altLang="ko-KR" dirty="0" smtClean="0"/>
              <a:t>): cute cartoon turkeys  </a:t>
            </a:r>
          </a:p>
          <a:p>
            <a:endParaRPr lang="ko-KR" altLang="en-US" dirty="0"/>
          </a:p>
        </p:txBody>
      </p:sp>
      <p:pic>
        <p:nvPicPr>
          <p:cNvPr id="20484" name="Picture 4" descr="http://www.thcfinder.com/uploads/files/perfect-thanksgiving-turkey-rec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482840"/>
            <a:ext cx="7920880" cy="4769073"/>
          </a:xfrm>
          <a:prstGeom prst="rect">
            <a:avLst/>
          </a:prstGeom>
          <a:noFill/>
        </p:spPr>
      </p:pic>
      <p:pic>
        <p:nvPicPr>
          <p:cNvPr id="6" name="Picture 2" descr="http://3.bp.blogspot.com/-W7ohVWYX1fQ/Ts1c1UrSaqI/AAAAAAAAAlE/B590DY_3GOg/s1600/North+American+Wild+Turk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02092"/>
            <a:ext cx="6840760" cy="5130570"/>
          </a:xfrm>
          <a:prstGeom prst="rect">
            <a:avLst/>
          </a:prstGeom>
          <a:noFill/>
        </p:spPr>
      </p:pic>
      <p:pic>
        <p:nvPicPr>
          <p:cNvPr id="1026" name="Picture 2" descr="http://www.favecrafts.com/master_images/Thanksgiving/Thanksgiving-Turk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227562"/>
            <a:ext cx="4680520" cy="5279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Gravy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Calibri" panose="020F0502020204030204" pitchFamily="34" charset="0"/>
              </a:rPr>
              <a:t>The fat </a:t>
            </a:r>
            <a:r>
              <a:rPr lang="en-US" altLang="ko-KR" sz="2800" dirty="0" smtClean="0">
                <a:latin typeface="Calibri" panose="020F0502020204030204" pitchFamily="34" charset="0"/>
              </a:rPr>
              <a:t>(</a:t>
            </a:r>
            <a:r>
              <a:rPr lang="ko-KR" altLang="en-US" sz="2800" dirty="0" smtClean="0">
                <a:latin typeface="Calibri" panose="020F0502020204030204" pitchFamily="34" charset="0"/>
              </a:rPr>
              <a:t>지방</a:t>
            </a:r>
            <a:r>
              <a:rPr lang="en-US" altLang="ko-KR" sz="2800" dirty="0" smtClean="0">
                <a:latin typeface="Calibri" panose="020F0502020204030204" pitchFamily="34" charset="0"/>
              </a:rPr>
              <a:t>) </a:t>
            </a:r>
            <a:r>
              <a:rPr lang="en-US" altLang="ko-KR" dirty="0" smtClean="0">
                <a:latin typeface="Calibri" panose="020F0502020204030204" pitchFamily="34" charset="0"/>
              </a:rPr>
              <a:t>and juices from the turkey 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pic>
        <p:nvPicPr>
          <p:cNvPr id="23554" name="Picture 2" descr="http://www.whatwouldcathyeat.com/wp-content/uploads/2010/11/IMG_8480p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3503899" cy="2335933"/>
          </a:xfrm>
          <a:prstGeom prst="rect">
            <a:avLst/>
          </a:prstGeom>
          <a:noFill/>
        </p:spPr>
      </p:pic>
      <p:pic>
        <p:nvPicPr>
          <p:cNvPr id="23556" name="Picture 4" descr="http://noblepig.com/images/old/P1230505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56992"/>
            <a:ext cx="3388643" cy="2198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3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Mashed Potatoes (</a:t>
            </a:r>
            <a:r>
              <a:rPr lang="ko-KR" altLang="en-US" sz="3600" b="1" dirty="0" smtClean="0"/>
              <a:t>으깬 감자</a:t>
            </a:r>
            <a:r>
              <a:rPr lang="en-US" altLang="ko-KR" sz="3600" b="1" dirty="0" smtClean="0"/>
              <a:t>)</a:t>
            </a:r>
            <a:endParaRPr lang="ko-KR" altLang="en-US" sz="3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016224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Boiled potatoes mashed with butter, salt, pepper, and milk or cream</a:t>
            </a:r>
          </a:p>
          <a:p>
            <a:r>
              <a:rPr lang="ko-KR" altLang="en-US" b="1" dirty="0">
                <a:solidFill>
                  <a:srgbClr val="000000"/>
                </a:solidFill>
                <a:latin typeface="gulim"/>
              </a:rPr>
              <a:t>재료</a:t>
            </a:r>
            <a:r>
              <a:rPr lang="en-US" altLang="ko-KR" b="1" dirty="0">
                <a:solidFill>
                  <a:srgbClr val="000000"/>
                </a:solidFill>
                <a:latin typeface="gulim"/>
              </a:rPr>
              <a:t>: </a:t>
            </a:r>
            <a:r>
              <a:rPr lang="ko-KR" altLang="en-US" dirty="0"/>
              <a:t>삶은 감자</a:t>
            </a:r>
            <a:r>
              <a:rPr lang="en-US" altLang="ko-KR" dirty="0"/>
              <a:t>, </a:t>
            </a:r>
            <a:r>
              <a:rPr lang="ko-KR" altLang="en-US" dirty="0"/>
              <a:t>버터</a:t>
            </a:r>
            <a:r>
              <a:rPr lang="en-US" altLang="ko-KR" dirty="0"/>
              <a:t>, </a:t>
            </a:r>
            <a:r>
              <a:rPr lang="ko-KR" altLang="en-US" dirty="0"/>
              <a:t>소금</a:t>
            </a:r>
            <a:r>
              <a:rPr lang="en-US" altLang="ko-KR" dirty="0"/>
              <a:t>, </a:t>
            </a:r>
            <a:r>
              <a:rPr lang="ko-KR" altLang="en-US" dirty="0"/>
              <a:t>후추</a:t>
            </a:r>
            <a:r>
              <a:rPr lang="en-US" altLang="ko-KR" dirty="0"/>
              <a:t>, </a:t>
            </a:r>
            <a:r>
              <a:rPr lang="ko-KR" altLang="en-US" dirty="0"/>
              <a:t>우유 아니면 크림</a:t>
            </a:r>
            <a:r>
              <a:rPr lang="en-US" altLang="ko-KR" dirty="0"/>
              <a:t> </a:t>
            </a:r>
            <a:endParaRPr lang="en-US" dirty="0"/>
          </a:p>
          <a:p>
            <a:endParaRPr lang="ko-KR" altLang="en-US" dirty="0"/>
          </a:p>
        </p:txBody>
      </p:sp>
      <p:pic>
        <p:nvPicPr>
          <p:cNvPr id="20482" name="Picture 2" descr="http://img1.southernliving.timeinc.net/sites/default/files/image/2009/12/perfect-mashed-potatoes/perfect-mashed-potatoes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331" y="3120008"/>
            <a:ext cx="3737992" cy="3737992"/>
          </a:xfrm>
          <a:prstGeom prst="rect">
            <a:avLst/>
          </a:prstGeom>
          <a:noFill/>
        </p:spPr>
      </p:pic>
      <p:pic>
        <p:nvPicPr>
          <p:cNvPr id="20484" name="Picture 4" descr="http://cook.sndimg.com/content/dam/images/cook/fullset/2012/9/6/0/002_Chive-and-Garlic-Mashed-Potatoes_s4x3.jpg/jcr:content/renditions/cq5dam.web.616.46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065" y="3861048"/>
            <a:ext cx="3707160" cy="2780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Sweet Potatoes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고구마</a:t>
            </a:r>
            <a:r>
              <a:rPr lang="en-US" altLang="ko-KR" sz="3600" b="1" dirty="0" smtClean="0"/>
              <a:t>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2661" y="980728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Usually baked in an oven, sometimes served with marshmallows on top </a:t>
            </a:r>
          </a:p>
          <a:p>
            <a:r>
              <a:rPr lang="ko-KR" altLang="en-US" b="1" dirty="0" smtClean="0">
                <a:solidFill>
                  <a:srgbClr val="000000"/>
                </a:solidFill>
                <a:latin typeface="gulim"/>
              </a:rPr>
              <a:t>재료</a:t>
            </a:r>
            <a:r>
              <a:rPr lang="en-US" altLang="ko-KR" b="1" dirty="0" smtClean="0">
                <a:solidFill>
                  <a:srgbClr val="000000"/>
                </a:solidFill>
                <a:latin typeface="gulim"/>
              </a:rPr>
              <a:t>: </a:t>
            </a:r>
            <a:r>
              <a:rPr lang="ko-KR" altLang="en-US" dirty="0" smtClean="0"/>
              <a:t>구운 고구마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황설탕 </a:t>
            </a:r>
            <a:r>
              <a:rPr lang="ko-KR" altLang="en-US" dirty="0"/>
              <a:t>마시멜로</a:t>
            </a:r>
          </a:p>
        </p:txBody>
      </p:sp>
      <p:pic>
        <p:nvPicPr>
          <p:cNvPr id="19458" name="Picture 2" descr="http://www.fitdogsportsclub.com/wp-content/uploads/2012/10/sweet_potato_casser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695825" cy="3190876"/>
          </a:xfrm>
          <a:prstGeom prst="rect">
            <a:avLst/>
          </a:prstGeom>
          <a:noFill/>
        </p:spPr>
      </p:pic>
      <p:pic>
        <p:nvPicPr>
          <p:cNvPr id="19460" name="Picture 4" descr="http://img1.sunset.timeinc.net/sites/default/files/image/2009/11/chili-glazed-sweet-potatoes-1109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3233936" cy="3233936"/>
          </a:xfrm>
          <a:prstGeom prst="rect">
            <a:avLst/>
          </a:prstGeom>
          <a:noFill/>
        </p:spPr>
      </p:pic>
      <p:pic>
        <p:nvPicPr>
          <p:cNvPr id="1026" name="Picture 2" descr="http://upload.wikimedia.org/wikipedia/commons/5/58/Ipomoea_batatas_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174359"/>
            <a:ext cx="3969737" cy="2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3/38/5aday_sweet_pota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142010" cy="29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3204" y="26732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Stuffing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3204" y="980728"/>
            <a:ext cx="8399276" cy="4929411"/>
          </a:xfrm>
        </p:spPr>
        <p:txBody>
          <a:bodyPr/>
          <a:lstStyle/>
          <a:p>
            <a:r>
              <a:rPr lang="en-US" altLang="ko-KR" dirty="0" smtClean="0"/>
              <a:t>Small pieces of bread, vegetables, and meat mixed with egg and baked. </a:t>
            </a:r>
          </a:p>
          <a:p>
            <a:r>
              <a:rPr lang="en-US" altLang="ko-KR" dirty="0" smtClean="0"/>
              <a:t>Traditionally, stuffing is put inside the turkey.</a:t>
            </a:r>
          </a:p>
          <a:p>
            <a:r>
              <a:rPr lang="ko-KR" altLang="en-US" b="1" dirty="0">
                <a:solidFill>
                  <a:srgbClr val="000000"/>
                </a:solidFill>
                <a:latin typeface="gulim"/>
              </a:rPr>
              <a:t>재료</a:t>
            </a:r>
            <a:r>
              <a:rPr lang="en-US" altLang="ko-KR" b="1" dirty="0" smtClean="0">
                <a:solidFill>
                  <a:srgbClr val="000000"/>
                </a:solidFill>
                <a:latin typeface="gulim"/>
              </a:rPr>
              <a:t>: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빵</a:t>
            </a:r>
            <a:r>
              <a:rPr lang="en-US" altLang="ko-KR" dirty="0" smtClean="0">
                <a:solidFill>
                  <a:srgbClr val="000000"/>
                </a:solidFill>
                <a:latin typeface="gulim"/>
              </a:rPr>
              <a:t>,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야채 </a:t>
            </a:r>
            <a:r>
              <a:rPr lang="en-US" altLang="ko-KR" sz="2400" dirty="0" smtClean="0">
                <a:solidFill>
                  <a:srgbClr val="000000"/>
                </a:solidFill>
                <a:latin typeface="gulim"/>
              </a:rPr>
              <a:t>(</a:t>
            </a:r>
            <a:r>
              <a:rPr lang="ko-KR" altLang="en-US" sz="2400" dirty="0" smtClean="0"/>
              <a:t>당근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양파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셀러리</a:t>
            </a:r>
            <a:r>
              <a:rPr lang="en-US" altLang="ko-KR" sz="2400" dirty="0" smtClean="0">
                <a:solidFill>
                  <a:srgbClr val="000000"/>
                </a:solidFill>
                <a:latin typeface="gulim"/>
              </a:rPr>
              <a:t>),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베이컨</a:t>
            </a:r>
            <a:r>
              <a:rPr lang="en-US" altLang="ko-KR" dirty="0" smtClean="0">
                <a:solidFill>
                  <a:srgbClr val="000000"/>
                </a:solidFill>
                <a:latin typeface="gulim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계란</a:t>
            </a:r>
            <a:r>
              <a:rPr lang="en-US" altLang="ko-KR" dirty="0" smtClean="0">
                <a:solidFill>
                  <a:srgbClr val="000000"/>
                </a:solidFill>
                <a:latin typeface="gulim"/>
              </a:rPr>
              <a:t> 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21506" name="Picture 2" descr="http://www.physicianspreference.com/assets/images/BlogImages/turkey%20with%20stuff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93704"/>
            <a:ext cx="3996444" cy="2664296"/>
          </a:xfrm>
          <a:prstGeom prst="rect">
            <a:avLst/>
          </a:prstGeom>
          <a:noFill/>
        </p:spPr>
      </p:pic>
      <p:pic>
        <p:nvPicPr>
          <p:cNvPr id="21510" name="Picture 6" descr="http://workwithadriana.com/wp-content/uploads/2014/10/cornbrea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288" y="4497166"/>
            <a:ext cx="2736304" cy="2057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/>
              <a:t>Cranberry Sauce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덩굴월귤 소스</a:t>
            </a:r>
            <a:r>
              <a:rPr lang="en-US" altLang="ko-KR" sz="3600" b="1" dirty="0" smtClean="0"/>
              <a:t>)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Cranberries boiled into a sauce.</a:t>
            </a:r>
          </a:p>
          <a:p>
            <a:r>
              <a:rPr lang="ko-KR" altLang="en-US" b="1" dirty="0">
                <a:solidFill>
                  <a:srgbClr val="000000"/>
                </a:solidFill>
                <a:latin typeface="gulim"/>
              </a:rPr>
              <a:t>재료</a:t>
            </a:r>
            <a:r>
              <a:rPr lang="en-US" altLang="ko-KR" b="1" dirty="0">
                <a:solidFill>
                  <a:srgbClr val="000000"/>
                </a:solidFill>
                <a:latin typeface="gulim"/>
              </a:rPr>
              <a:t>: </a:t>
            </a:r>
            <a:r>
              <a:rPr lang="ko-KR" altLang="en-US" dirty="0" smtClean="0"/>
              <a:t>덩굴월귤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설탕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</a:t>
            </a:r>
            <a:endParaRPr lang="ko-KR" altLang="en-US" dirty="0"/>
          </a:p>
        </p:txBody>
      </p:sp>
      <p:pic>
        <p:nvPicPr>
          <p:cNvPr id="22530" name="Picture 2" descr="http://www.gimmesomeoven.com/wp-content/uploads/2012/11/bourbon-orange-cranberry-sauc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4104456" cy="2735236"/>
          </a:xfrm>
          <a:prstGeom prst="rect">
            <a:avLst/>
          </a:prstGeom>
          <a:noFill/>
        </p:spPr>
      </p:pic>
      <p:pic>
        <p:nvPicPr>
          <p:cNvPr id="22532" name="Picture 4" descr="http://d1ujpofy5vmb70.cloudfront.net/wp-content/uploads/featured_image/CranberrySauce_arti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501008"/>
            <a:ext cx="2818284" cy="2818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9328" y="-171400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Pumpkin Pie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9328" y="764704"/>
            <a:ext cx="8229600" cy="4165923"/>
          </a:xfrm>
        </p:spPr>
        <p:txBody>
          <a:bodyPr/>
          <a:lstStyle/>
          <a:p>
            <a:r>
              <a:rPr lang="en-US" altLang="ko-KR" dirty="0" smtClean="0"/>
              <a:t>During Thanksgiving, all pies are really popular. </a:t>
            </a:r>
          </a:p>
          <a:p>
            <a:pPr marL="0" indent="0">
              <a:buNone/>
            </a:pPr>
            <a:r>
              <a:rPr lang="ko-KR" altLang="en-US" dirty="0" smtClean="0"/>
              <a:t>  추수감사절 </a:t>
            </a:r>
            <a:r>
              <a:rPr lang="ko-KR" altLang="en-US" dirty="0"/>
              <a:t>기간에는 모든 파이들이 정말 </a:t>
            </a:r>
            <a:r>
              <a:rPr lang="ko-KR" altLang="en-US" dirty="0" smtClean="0"/>
              <a:t>   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/>
              <a:t>인기가 많아요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4580" name="Picture 4" descr="http://upload.wikimedia.org/wikipedia/commons/1/14/Pumpkin_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157030"/>
            <a:ext cx="5520881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1663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Green Bean Casserole (</a:t>
            </a:r>
            <a:r>
              <a:rPr lang="ko-KR" altLang="en-US" sz="4000" b="1" dirty="0" smtClean="0"/>
              <a:t>껍질콩 캐서롤</a:t>
            </a:r>
            <a:r>
              <a:rPr lang="en-US" altLang="ko-KR" sz="4000" b="1" dirty="0" smtClean="0"/>
              <a:t>)</a:t>
            </a:r>
            <a:r>
              <a:rPr lang="ko-KR" altLang="en-US" sz="4000" b="1" dirty="0" smtClean="0"/>
              <a:t> </a:t>
            </a:r>
            <a:r>
              <a:rPr lang="en-US" altLang="ko-KR" sz="4000" b="1" dirty="0" smtClean="0"/>
              <a:t>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9208" y="1196752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Green beans with cream of mushroom soup and fried onions. </a:t>
            </a:r>
          </a:p>
          <a:p>
            <a:r>
              <a:rPr lang="ko-KR" altLang="en-US" b="1" dirty="0">
                <a:solidFill>
                  <a:srgbClr val="000000"/>
                </a:solidFill>
                <a:latin typeface="gulim"/>
              </a:rPr>
              <a:t>재료</a:t>
            </a:r>
            <a:r>
              <a:rPr lang="en-US" altLang="ko-KR" b="1" dirty="0">
                <a:solidFill>
                  <a:srgbClr val="000000"/>
                </a:solidFill>
                <a:latin typeface="gulim"/>
              </a:rPr>
              <a:t>: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껍질콩</a:t>
            </a:r>
            <a:r>
              <a:rPr lang="en-US" altLang="ko-KR" dirty="0" smtClean="0">
                <a:solidFill>
                  <a:srgbClr val="000000"/>
                </a:solidFill>
                <a:latin typeface="gulim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버섯 </a:t>
            </a:r>
            <a:r>
              <a:rPr lang="ko-KR" altLang="en-US" dirty="0">
                <a:solidFill>
                  <a:srgbClr val="000000"/>
                </a:solidFill>
                <a:latin typeface="gulim"/>
              </a:rPr>
              <a:t>크림 </a:t>
            </a:r>
            <a:r>
              <a:rPr lang="ko-KR" altLang="en-US" dirty="0" smtClean="0">
                <a:solidFill>
                  <a:srgbClr val="000000"/>
                </a:solidFill>
                <a:latin typeface="gulim"/>
              </a:rPr>
              <a:t>수프</a:t>
            </a:r>
            <a:r>
              <a:rPr lang="en-US" altLang="ko-KR" dirty="0" smtClean="0">
                <a:solidFill>
                  <a:srgbClr val="000000"/>
                </a:solidFill>
                <a:latin typeface="gulim"/>
              </a:rPr>
              <a:t>, </a:t>
            </a:r>
            <a:r>
              <a:rPr lang="ko-KR" altLang="en-US" dirty="0"/>
              <a:t>양파 튀김</a:t>
            </a:r>
          </a:p>
        </p:txBody>
      </p:sp>
      <p:pic>
        <p:nvPicPr>
          <p:cNvPr id="25602" name="Picture 2" descr="http://eatyourcannabis.com/wp-content/uploads/2014/04/greenb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84984"/>
            <a:ext cx="3599723" cy="2699792"/>
          </a:xfrm>
          <a:prstGeom prst="rect">
            <a:avLst/>
          </a:prstGeom>
          <a:noFill/>
        </p:spPr>
      </p:pic>
      <p:pic>
        <p:nvPicPr>
          <p:cNvPr id="25604" name="Picture 4" descr="http://4.bp.blogspot.com/-YxDXfWtv5LA/TnWAMngOiKI/AAAAAAAABvI/7WAKPby59EI/s1600/GreenBeanCassero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3816423" cy="2544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Traditional Activities </a:t>
            </a:r>
            <a:br>
              <a:rPr lang="en-US" altLang="ko-KR" b="1" dirty="0" smtClean="0"/>
            </a:br>
            <a:r>
              <a:rPr lang="ko-KR" altLang="en-US" b="1" dirty="0"/>
              <a:t>전통적인 놀이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26626" name="Picture 2" descr="http://blog.kwippy.com/wp-content/uploads/sites/11/2008/11/turk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64904"/>
            <a:ext cx="5415558" cy="3993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8460432" cy="1700808"/>
          </a:xfrm>
        </p:spPr>
        <p:txBody>
          <a:bodyPr/>
          <a:lstStyle/>
          <a:p>
            <a:r>
              <a:rPr lang="en-US" altLang="ko-KR" sz="6000" b="1" dirty="0" smtClean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  <a:t>When is Thanksgiving?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690" y="1412304"/>
            <a:ext cx="8351838" cy="864568"/>
          </a:xfrm>
        </p:spPr>
        <p:txBody>
          <a:bodyPr>
            <a:normAutofit/>
          </a:bodyPr>
          <a:lstStyle/>
          <a:p>
            <a:r>
              <a:rPr lang="en-US" altLang="ko-KR" sz="4400" b="1" dirty="0" smtClean="0">
                <a:solidFill>
                  <a:schemeClr val="accent2"/>
                </a:solidFill>
                <a:ea typeface="굴림" charset="-127"/>
              </a:rPr>
              <a:t>The </a:t>
            </a:r>
            <a:r>
              <a:rPr lang="en-US" altLang="ko-KR" sz="4400" b="1" dirty="0" smtClean="0">
                <a:solidFill>
                  <a:schemeClr val="accent2"/>
                </a:solidFill>
                <a:ea typeface="굴림" charset="-127"/>
              </a:rPr>
              <a:t>Last </a:t>
            </a:r>
            <a:r>
              <a:rPr lang="en-US" altLang="ko-KR" sz="4400" b="1" dirty="0" smtClean="0">
                <a:solidFill>
                  <a:schemeClr val="accent2"/>
                </a:solidFill>
                <a:ea typeface="굴림" charset="-127"/>
              </a:rPr>
              <a:t>Thursday in November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276872"/>
            <a:ext cx="6606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b="1" dirty="0">
                <a:latin typeface="Candara" panose="020E0502030303020204" pitchFamily="34" charset="0"/>
                <a:ea typeface="굴림" charset="-127"/>
              </a:rPr>
              <a:t>추수감사절</a:t>
            </a:r>
            <a:endParaRPr lang="en-US" altLang="ko-KR" sz="3200" b="1" dirty="0">
              <a:latin typeface="Candara" panose="020E0502030303020204" pitchFamily="34" charset="0"/>
              <a:ea typeface="굴림" charset="-127"/>
            </a:endParaRPr>
          </a:p>
          <a:p>
            <a:pPr algn="ctr"/>
            <a:r>
              <a:rPr lang="en-US" altLang="ko-KR" sz="3200" b="1" dirty="0">
                <a:latin typeface="Candara" panose="020E0502030303020204" pitchFamily="34" charset="0"/>
                <a:ea typeface="굴림" charset="-127"/>
              </a:rPr>
              <a:t>(</a:t>
            </a:r>
            <a:r>
              <a:rPr lang="ko-KR" altLang="en-US" sz="3200" b="1" dirty="0">
                <a:latin typeface="Candara" panose="020E0502030303020204" pitchFamily="34" charset="0"/>
                <a:ea typeface="굴림" charset="-127"/>
              </a:rPr>
              <a:t>미국에서는 </a:t>
            </a:r>
            <a:r>
              <a:rPr lang="en-US" altLang="ko-KR" sz="3200" b="1" dirty="0">
                <a:latin typeface="Candara" panose="020E0502030303020204" pitchFamily="34" charset="0"/>
                <a:ea typeface="굴림" charset="-127"/>
              </a:rPr>
              <a:t>11</a:t>
            </a:r>
            <a:r>
              <a:rPr lang="ko-KR" altLang="en-US" sz="3200" b="1" dirty="0">
                <a:latin typeface="Candara" panose="020E0502030303020204" pitchFamily="34" charset="0"/>
                <a:ea typeface="굴림" charset="-127"/>
              </a:rPr>
              <a:t>월 넷째 목요일</a:t>
            </a:r>
            <a:r>
              <a:rPr lang="en-US" altLang="ko-KR" sz="3200" b="1" dirty="0">
                <a:latin typeface="Candara" panose="020E0502030303020204" pitchFamily="34" charset="0"/>
                <a:ea typeface="굴림" charset="-127"/>
              </a:rPr>
              <a:t>)</a:t>
            </a:r>
          </a:p>
        </p:txBody>
      </p:sp>
      <p:sp>
        <p:nvSpPr>
          <p:cNvPr id="12" name="Explosion 2 11"/>
          <p:cNvSpPr/>
          <p:nvPr/>
        </p:nvSpPr>
        <p:spPr>
          <a:xfrm>
            <a:off x="3851920" y="2924945"/>
            <a:ext cx="5472608" cy="39330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</a:pPr>
            <a:endParaRPr lang="en-US" altLang="ko-KR" sz="2400" dirty="0" smtClean="0">
              <a:solidFill>
                <a:schemeClr val="bg1"/>
              </a:solidFill>
              <a:latin typeface="Impact" panose="020B0806030902050204" pitchFamily="34" charset="0"/>
              <a:ea typeface="HY바다L" panose="02030600000101010101" pitchFamily="18" charset="-127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altLang="ko-KR" sz="2400" dirty="0" smtClean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Thursday</a:t>
            </a:r>
            <a:r>
              <a:rPr lang="en-US" altLang="ko-KR" sz="24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, November 27</a:t>
            </a:r>
            <a:r>
              <a:rPr lang="en-US" altLang="ko-KR" sz="24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th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ko-KR" altLang="en-US" sz="32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목요일 </a:t>
            </a:r>
            <a:r>
              <a:rPr lang="en-US" altLang="ko-KR" sz="32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11</a:t>
            </a:r>
            <a:r>
              <a:rPr lang="ko-KR" altLang="en-US" sz="32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월 </a:t>
            </a:r>
            <a:r>
              <a:rPr lang="en-US" altLang="ko-KR" sz="32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27</a:t>
            </a:r>
            <a:r>
              <a:rPr lang="ko-KR" altLang="en-US" sz="3200" baseline="300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일</a:t>
            </a:r>
            <a:r>
              <a:rPr lang="en-US" altLang="ko-KR" sz="3200" dirty="0">
                <a:solidFill>
                  <a:schemeClr val="bg1"/>
                </a:solidFill>
                <a:latin typeface="Impact" panose="020B0806030902050204" pitchFamily="34" charset="0"/>
                <a:ea typeface="HY바다L" panose="02030600000101010101" pitchFamily="18" charset="-127"/>
              </a:rPr>
              <a:t> 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en-US" altLang="ko-KR" dirty="0">
                <a:solidFill>
                  <a:prstClr val="black"/>
                </a:solidFill>
                <a:latin typeface="맑은 고딕"/>
              </a:rPr>
              <a:t>i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</a:rPr>
              <a:t>n the USA!</a:t>
            </a:r>
            <a:endParaRPr lang="en-US" altLang="ko-KR" dirty="0">
              <a:solidFill>
                <a:prstClr val="black"/>
              </a:solidFill>
              <a:latin typeface="맑은 고딕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Football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r>
              <a:rPr lang="en-US" altLang="ko-KR" dirty="0"/>
              <a:t>M</a:t>
            </a:r>
            <a:r>
              <a:rPr lang="en-US" altLang="ko-KR" dirty="0" smtClean="0"/>
              <a:t>any families like to watch football on TV on Thanksgiving.</a:t>
            </a:r>
          </a:p>
          <a:p>
            <a:r>
              <a:rPr lang="en-US" altLang="ko-KR" dirty="0" smtClean="0"/>
              <a:t>Or sometimes…</a:t>
            </a:r>
            <a:r>
              <a:rPr lang="ko-KR" altLang="en-US" dirty="0"/>
              <a:t> </a:t>
            </a:r>
            <a:r>
              <a:rPr lang="ko-KR" altLang="en-US" dirty="0" smtClean="0"/>
              <a:t>어떤 </a:t>
            </a:r>
            <a:r>
              <a:rPr lang="ko-KR" altLang="en-US" dirty="0"/>
              <a:t>때는 </a:t>
            </a:r>
            <a:r>
              <a:rPr lang="en-US" altLang="ko-KR" dirty="0"/>
              <a:t>…</a:t>
            </a:r>
            <a:endParaRPr lang="ko-KR" altLang="en-US" dirty="0"/>
          </a:p>
        </p:txBody>
      </p:sp>
      <p:pic>
        <p:nvPicPr>
          <p:cNvPr id="27650" name="Picture 2" descr="http://jerseybasement.com/wp-content/uploads/2013/11/thanksgivin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385" y="3284984"/>
            <a:ext cx="5544616" cy="3118848"/>
          </a:xfrm>
          <a:prstGeom prst="rect">
            <a:avLst/>
          </a:prstGeom>
          <a:noFill/>
        </p:spPr>
      </p:pic>
      <p:pic>
        <p:nvPicPr>
          <p:cNvPr id="27652" name="Picture 4" descr="http://1.bp.blogspot.com/-9TOMqAgDQME/TtMMVYN124I/AAAAAAAACss/i_AbXgzRbpE/s1600/IMG_0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33" y="2792640"/>
            <a:ext cx="5652120" cy="3772790"/>
          </a:xfrm>
          <a:prstGeom prst="rect">
            <a:avLst/>
          </a:prstGeom>
          <a:noFill/>
        </p:spPr>
      </p:pic>
      <p:sp>
        <p:nvSpPr>
          <p:cNvPr id="4" name="Explosion 1 3"/>
          <p:cNvSpPr/>
          <p:nvPr/>
        </p:nvSpPr>
        <p:spPr>
          <a:xfrm rot="20856099">
            <a:off x="343639" y="2587635"/>
            <a:ext cx="2952328" cy="252028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hey play!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yctourist.com/images/macys/macys-thanksgiving-day-par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756" y="2564904"/>
            <a:ext cx="4608512" cy="3072342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Thanksgiving Parade</a:t>
            </a:r>
            <a:endParaRPr lang="ko-KR" altLang="en-US" sz="40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16431"/>
            <a:ext cx="8229600" cy="4525963"/>
          </a:xfrm>
        </p:spPr>
        <p:txBody>
          <a:bodyPr/>
          <a:lstStyle/>
          <a:p>
            <a:r>
              <a:rPr lang="en-US" altLang="ko-KR" dirty="0" smtClean="0"/>
              <a:t>Macy’s Thanksgiving Day Parade is in NYC and everyone watches it on TV.</a:t>
            </a:r>
          </a:p>
          <a:p>
            <a:pPr marL="0" indent="0">
              <a:buNone/>
            </a:pPr>
            <a:r>
              <a:rPr lang="en-US" altLang="ko-KR" dirty="0">
                <a:hlinkClick r:id="rId3"/>
              </a:rPr>
              <a:t>http://</a:t>
            </a:r>
            <a:r>
              <a:rPr lang="en-US" altLang="ko-KR" dirty="0" smtClean="0">
                <a:hlinkClick r:id="rId3"/>
              </a:rPr>
              <a:t>youtu.be/wXQMbQtxLpg?t=35m54s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28680" name="Picture 8" descr="http://www.slate.com/content/dam/slate/articles/health_and_science/science/2012/11/121120_SCI_ParadeBalloons.jpg.CROP.rectangle3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61874"/>
            <a:ext cx="7683626" cy="4680520"/>
          </a:xfrm>
          <a:prstGeom prst="rect">
            <a:avLst/>
          </a:prstGeom>
          <a:noFill/>
        </p:spPr>
      </p:pic>
      <p:pic>
        <p:nvPicPr>
          <p:cNvPr id="28676" name="Picture 4" descr="https://www.smartsign.com/blog/wp-content/uploads/2011/11/macy-thanksgiving-day-para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395280"/>
            <a:ext cx="7200800" cy="4962481"/>
          </a:xfrm>
          <a:prstGeom prst="rect">
            <a:avLst/>
          </a:prstGeom>
          <a:noFill/>
        </p:spPr>
      </p:pic>
      <p:pic>
        <p:nvPicPr>
          <p:cNvPr id="28678" name="Picture 6" descr="http://myupperwest.com/wp-content/uploads/2010/11/macys-thanksgiving-day-para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1359972"/>
            <a:ext cx="6552728" cy="492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Black Friday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 day after Thanksgiving is called “Black Friday” </a:t>
            </a:r>
          </a:p>
          <a:p>
            <a:r>
              <a:rPr lang="en-US" altLang="ko-KR" dirty="0" smtClean="0"/>
              <a:t>People start shopping for Christmas </a:t>
            </a:r>
          </a:p>
          <a:p>
            <a:r>
              <a:rPr lang="en-US" altLang="ko-KR" dirty="0" smtClean="0"/>
              <a:t>Stores offer really big sales, and people wait in line for hours to get the best sales</a:t>
            </a:r>
          </a:p>
        </p:txBody>
      </p:sp>
      <p:pic>
        <p:nvPicPr>
          <p:cNvPr id="29698" name="Picture 2" descr="http://www.fbnstatic.com/static/managed/img/fb2/news/black-friday-mac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079906" cy="4541888"/>
          </a:xfrm>
          <a:prstGeom prst="rect">
            <a:avLst/>
          </a:prstGeom>
          <a:noFill/>
        </p:spPr>
      </p:pic>
      <p:pic>
        <p:nvPicPr>
          <p:cNvPr id="29700" name="Picture 4" descr="http://forcechangecom.c.presscdn.com/wp-content/uploads/2012/11/11-15-black-friday_full_6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056784" cy="4704523"/>
          </a:xfrm>
          <a:prstGeom prst="rect">
            <a:avLst/>
          </a:prstGeom>
          <a:noFill/>
        </p:spPr>
      </p:pic>
      <p:pic>
        <p:nvPicPr>
          <p:cNvPr id="29702" name="Picture 6" descr="http://www.blogcdn.com/www.stylelist.com/media/2013/03/black-friday-shopping-620km111612-1363291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165" y="1628800"/>
            <a:ext cx="8929835" cy="4464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Thanksgiving Across America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altLang="ko-KR" dirty="0" smtClean="0">
                <a:latin typeface="Calibri" panose="020F0502020204030204" pitchFamily="34" charset="0"/>
              </a:rPr>
              <a:t>Because there are so many different cultures in America, everyone’s Thanksgiving looks a little different</a:t>
            </a:r>
          </a:p>
          <a:p>
            <a:pPr marL="0" indent="0">
              <a:buNone/>
            </a:pPr>
            <a:r>
              <a:rPr lang="en-US" altLang="ko-KR" dirty="0">
                <a:latin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</a:rPr>
              <a:t>  </a:t>
            </a:r>
            <a:r>
              <a:rPr lang="ko-KR" altLang="en-US" dirty="0" smtClean="0">
                <a:latin typeface="Calibri" panose="020F0502020204030204" pitchFamily="34" charset="0"/>
              </a:rPr>
              <a:t>미국에는 </a:t>
            </a:r>
            <a:r>
              <a:rPr lang="ko-KR" altLang="en-US" dirty="0">
                <a:latin typeface="Calibri" panose="020F0502020204030204" pitchFamily="34" charset="0"/>
              </a:rPr>
              <a:t>다양한 문화들이 많아서 각 </a:t>
            </a:r>
            <a:r>
              <a:rPr lang="ko-KR" altLang="en-US" dirty="0" smtClean="0">
                <a:latin typeface="Calibri" panose="020F0502020204030204" pitchFamily="34" charset="0"/>
              </a:rPr>
              <a:t>가족 </a:t>
            </a:r>
            <a:endParaRPr lang="en-US" altLang="ko-KR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dirty="0">
                <a:latin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</a:rPr>
              <a:t>  </a:t>
            </a:r>
            <a:r>
              <a:rPr lang="ko-KR" altLang="en-US" dirty="0" smtClean="0">
                <a:latin typeface="Calibri" panose="020F0502020204030204" pitchFamily="34" charset="0"/>
              </a:rPr>
              <a:t>들마다 </a:t>
            </a:r>
            <a:r>
              <a:rPr lang="ko-KR" altLang="en-US" dirty="0">
                <a:latin typeface="Calibri" panose="020F0502020204030204" pitchFamily="34" charset="0"/>
              </a:rPr>
              <a:t>추수감사절을 다르게 기념합니다</a:t>
            </a:r>
            <a:r>
              <a:rPr lang="en-US" altLang="ko-KR" dirty="0">
                <a:latin typeface="Calibri" panose="020F0502020204030204" pitchFamily="34" charset="0"/>
              </a:rPr>
              <a:t>.</a:t>
            </a:r>
            <a:endParaRPr lang="en-US" altLang="ko-KR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</p:txBody>
      </p:sp>
      <p:pic>
        <p:nvPicPr>
          <p:cNvPr id="30724" name="Picture 4" descr="http://mrparana.weebly.com/uploads/6/1/7/8/6178631/1814132_orig.jpg?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365104"/>
            <a:ext cx="3096344" cy="2314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55976" cy="326698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Kristen Teacher’s Thanksgiving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76772"/>
            <a:ext cx="5472608" cy="4104456"/>
          </a:xfrm>
        </p:spPr>
      </p:pic>
      <p:sp>
        <p:nvSpPr>
          <p:cNvPr id="8" name="Right Arrow 7"/>
          <p:cNvSpPr/>
          <p:nvPr/>
        </p:nvSpPr>
        <p:spPr>
          <a:xfrm>
            <a:off x="6047280" y="1578828"/>
            <a:ext cx="2520280" cy="151216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House</a:t>
            </a:r>
            <a:endParaRPr 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My Family’s Traditional Food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" y="1412776"/>
            <a:ext cx="4680520" cy="351039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My Family’s Traditional Food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b="1" dirty="0" smtClean="0">
                <a:sym typeface="Wingdings" pitchFamily="2" charset="2"/>
              </a:rPr>
              <a:t>Turkey</a:t>
            </a:r>
          </a:p>
          <a:p>
            <a:endParaRPr lang="en-US" altLang="ko-KR" dirty="0" smtClean="0">
              <a:sym typeface="Wingdings" pitchFamily="2" charset="2"/>
            </a:endParaRPr>
          </a:p>
          <a:p>
            <a:pPr>
              <a:buNone/>
            </a:pP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3851920" cy="28889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2931790" cy="3909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My Family’s Traditional Food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b="1" dirty="0" smtClean="0"/>
              <a:t>Stuffing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31586"/>
            <a:ext cx="3779912" cy="283493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959424" cy="296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56784" cy="5292588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27216" y="3284984"/>
            <a:ext cx="1728192" cy="1152128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Sweet Potatoes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179512" y="1772816"/>
            <a:ext cx="1728192" cy="1152128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Croissants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오른쪽 화살표 9"/>
          <p:cNvSpPr/>
          <p:nvPr/>
        </p:nvSpPr>
        <p:spPr>
          <a:xfrm rot="2081613">
            <a:off x="3882163" y="131940"/>
            <a:ext cx="1728192" cy="1152128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Corn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왼쪽 화살표 7"/>
          <p:cNvSpPr/>
          <p:nvPr/>
        </p:nvSpPr>
        <p:spPr>
          <a:xfrm rot="20806137">
            <a:off x="7076286" y="253555"/>
            <a:ext cx="1800200" cy="1066509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Mashed Potatoes</a:t>
            </a:r>
            <a:endParaRPr lang="ko-KR" altLang="en-US" dirty="0"/>
          </a:p>
        </p:txBody>
      </p:sp>
      <p:sp>
        <p:nvSpPr>
          <p:cNvPr id="14" name="오른쪽 화살표 13"/>
          <p:cNvSpPr/>
          <p:nvPr/>
        </p:nvSpPr>
        <p:spPr>
          <a:xfrm rot="2081613">
            <a:off x="2514011" y="451108"/>
            <a:ext cx="1728192" cy="1152128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Cauliflower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왼쪽 화살표 11"/>
          <p:cNvSpPr/>
          <p:nvPr/>
        </p:nvSpPr>
        <p:spPr>
          <a:xfrm>
            <a:off x="6982280" y="2892936"/>
            <a:ext cx="1728192" cy="1008112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Stuffing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8" grpId="0" animBg="1"/>
      <p:bldP spid="14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Vegetables (</a:t>
            </a:r>
            <a:r>
              <a:rPr lang="ko-KR" altLang="en-US" dirty="0" smtClean="0"/>
              <a:t>야채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 descr="http://pinchmysalt.com/wp-content/uploads/2011/02/IMG_2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3" y="764704"/>
            <a:ext cx="3345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0428" y="2996952"/>
            <a:ext cx="3687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altLang="ko-KR" sz="2400" b="1" dirty="0">
                <a:solidFill>
                  <a:prstClr val="black"/>
                </a:solidFill>
              </a:rPr>
              <a:t>Cauliflower (</a:t>
            </a:r>
            <a:r>
              <a:rPr lang="ko-KR" altLang="en-US" sz="2400" dirty="0" err="1"/>
              <a:t>콜리플라워</a:t>
            </a:r>
            <a:r>
              <a:rPr lang="en-US" altLang="ko-KR" sz="2400" dirty="0"/>
              <a:t>)</a:t>
            </a:r>
            <a:endParaRPr lang="ko-KR" altLang="en-US" sz="2400" dirty="0"/>
          </a:p>
        </p:txBody>
      </p:sp>
      <p:pic>
        <p:nvPicPr>
          <p:cNvPr id="1028" name="Picture 4" descr="http://thumbs.dreamstime.com/x/kernels-cooked-corn-6608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94" y="823288"/>
            <a:ext cx="281534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391754" y="2700955"/>
            <a:ext cx="2104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altLang="ko-KR" sz="2400" b="1" dirty="0" smtClean="0">
                <a:solidFill>
                  <a:prstClr val="black"/>
                </a:solidFill>
              </a:rPr>
              <a:t>Corn </a:t>
            </a:r>
            <a:r>
              <a:rPr lang="en-US" altLang="ko-KR" sz="2400" dirty="0" smtClean="0">
                <a:solidFill>
                  <a:prstClr val="black"/>
                </a:solidFill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</a:rPr>
              <a:t>옥수수</a:t>
            </a:r>
            <a:r>
              <a:rPr lang="en-US" altLang="ko-KR" sz="2400" dirty="0" smtClean="0">
                <a:solidFill>
                  <a:prstClr val="black"/>
                </a:solidFill>
              </a:rPr>
              <a:t>)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pic>
        <p:nvPicPr>
          <p:cNvPr id="1030" name="Picture 6" descr="http://operagirlcooks.files.wordpress.com/2010/07/sam_1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1" y="3739208"/>
            <a:ext cx="3234795" cy="24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85052" y="6165304"/>
            <a:ext cx="3067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/>
              <a:t>Stuffed Mushrooms </a:t>
            </a:r>
            <a:r>
              <a:rPr lang="en-US" altLang="ko-KR" dirty="0" smtClean="0"/>
              <a:t>(</a:t>
            </a:r>
            <a:r>
              <a:rPr lang="ko-KR" altLang="en-US" dirty="0" smtClean="0"/>
              <a:t>버섯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8" name="Picture 2" descr="http://eatyourcannabis.com/wp-content/uploads/2014/04/greenbe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65512"/>
            <a:ext cx="3599723" cy="2699792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4578163" y="6165304"/>
            <a:ext cx="414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b="1" dirty="0" smtClean="0">
                <a:solidFill>
                  <a:prstClr val="black"/>
                </a:solidFill>
              </a:rPr>
              <a:t>Green bean casserole</a:t>
            </a:r>
            <a:r>
              <a:rPr lang="en-US" altLang="ko-KR" dirty="0" smtClean="0">
                <a:solidFill>
                  <a:prstClr val="black"/>
                </a:solidFill>
              </a:rPr>
              <a:t>(</a:t>
            </a:r>
            <a:r>
              <a:rPr lang="ko-KR" altLang="en-US" dirty="0">
                <a:solidFill>
                  <a:prstClr val="black"/>
                </a:solidFill>
              </a:rPr>
              <a:t>껍질콩 </a:t>
            </a:r>
            <a:r>
              <a:rPr lang="ko-KR" altLang="en-US" dirty="0" smtClean="0"/>
              <a:t>캐서롤</a:t>
            </a:r>
            <a:r>
              <a:rPr lang="en-US" altLang="ko-KR" dirty="0" smtClean="0"/>
              <a:t>)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2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4048" y="3717032"/>
            <a:ext cx="4343400" cy="2667000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n-US" altLang="ko-KR" dirty="0" smtClean="0">
                <a:solidFill>
                  <a:schemeClr val="tx1"/>
                </a:solidFill>
                <a:latin typeface="Calibri" panose="020F0502020204030204" pitchFamily="34" charset="0"/>
              </a:rPr>
              <a:t>eople 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</a:rPr>
              <a:t>who </a:t>
            </a:r>
            <a:r>
              <a:rPr lang="en-US" altLang="ko-KR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lived 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the USA (</a:t>
            </a:r>
            <a:r>
              <a:rPr lang="ko-KR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토착민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</a:rPr>
              <a:t>). </a:t>
            </a:r>
          </a:p>
          <a:p>
            <a:endParaRPr lang="en-US" altLang="ko-KR" dirty="0" smtClean="0">
              <a:solidFill>
                <a:srgbClr val="898989"/>
              </a:solidFill>
              <a:latin typeface="Calibri" panose="020F0502020204030204" pitchFamily="34" charset="0"/>
              <a:ea typeface="굴림" charset="-127"/>
            </a:endParaRPr>
          </a:p>
        </p:txBody>
      </p:sp>
      <p:pic>
        <p:nvPicPr>
          <p:cNvPr id="17410" name="Picture 3" descr="Indian-Boy-At-Crow-Fair-820x119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ctrTitle"/>
          </p:nvPr>
        </p:nvSpPr>
        <p:spPr>
          <a:xfrm>
            <a:off x="4932040" y="1844824"/>
            <a:ext cx="4448175" cy="1872059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altLang="ko-KR" sz="4800" b="1" dirty="0" smtClean="0">
                <a:solidFill>
                  <a:srgbClr val="FF66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  <a:t>Native Americans</a:t>
            </a:r>
            <a:br>
              <a:rPr lang="en-US" altLang="ko-KR" sz="4800" b="1" dirty="0" smtClean="0">
                <a:solidFill>
                  <a:srgbClr val="FF66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</a:br>
            <a:r>
              <a:rPr lang="en-US" altLang="ko-KR" sz="3200" dirty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ko-KR" altLang="en-US" sz="3200" dirty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아메리카 원주민</a:t>
            </a:r>
            <a:r>
              <a:rPr lang="en-US" altLang="ko-KR" sz="3200" dirty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r>
              <a:rPr lang="en-US" altLang="ko-KR" sz="3200" dirty="0">
                <a:solidFill>
                  <a:srgbClr val="FF6600"/>
                </a:solidFill>
                <a:cs typeface="+mn-cs"/>
              </a:rPr>
              <a:t/>
            </a:r>
            <a:br>
              <a:rPr lang="en-US" altLang="ko-KR" sz="3200" dirty="0">
                <a:solidFill>
                  <a:srgbClr val="FF6600"/>
                </a:solidFill>
                <a:cs typeface="+mn-cs"/>
              </a:rPr>
            </a:br>
            <a:endParaRPr lang="en-US" altLang="ko-KR" sz="4800" b="1" dirty="0" smtClean="0">
              <a:solidFill>
                <a:srgbClr val="FF6600"/>
              </a:solidFill>
              <a:latin typeface="Felix Titling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67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Dessert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162055" y="5013176"/>
            <a:ext cx="3370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altLang="ko-KR" sz="2400" b="1" dirty="0" smtClean="0">
                <a:solidFill>
                  <a:prstClr val="black"/>
                </a:solidFill>
              </a:rPr>
              <a:t>Pecan Pie </a:t>
            </a:r>
            <a:r>
              <a:rPr lang="en-US" altLang="ko-KR" sz="2400" dirty="0" smtClean="0">
                <a:solidFill>
                  <a:prstClr val="black"/>
                </a:solidFill>
              </a:rPr>
              <a:t>(</a:t>
            </a:r>
            <a:r>
              <a:rPr lang="ko-KR" altLang="en-US" sz="2400" dirty="0" err="1" smtClean="0">
                <a:solidFill>
                  <a:prstClr val="black"/>
                </a:solidFill>
              </a:rPr>
              <a:t>피칸</a:t>
            </a:r>
            <a:r>
              <a:rPr lang="ko-KR" altLang="en-US" sz="2400" dirty="0" smtClean="0">
                <a:solidFill>
                  <a:prstClr val="black"/>
                </a:solidFill>
              </a:rPr>
              <a:t> 파이</a:t>
            </a:r>
            <a:r>
              <a:rPr lang="en-US" altLang="ko-KR" sz="2400" dirty="0" smtClean="0">
                <a:solidFill>
                  <a:prstClr val="black"/>
                </a:solidFill>
              </a:rPr>
              <a:t>) 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foodnetwork.sndimg.com/content/dam/images/food/fullset/2011/8/10/2/Thanksgiving-2011_PB0106-chocolate-pecan-pie_s4x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3" y="1360838"/>
            <a:ext cx="4697507" cy="35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itday.com/fitness-articles/13_LowCalThanksgivingDess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71" y="2938761"/>
            <a:ext cx="375881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6320669" y="4980437"/>
            <a:ext cx="203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altLang="ko-KR" sz="2400" b="1" dirty="0" smtClean="0">
                <a:solidFill>
                  <a:prstClr val="black"/>
                </a:solidFill>
              </a:rPr>
              <a:t>Pumpkin Pie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My Family’s Traditional Activities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04210" y="1382042"/>
            <a:ext cx="4038600" cy="4525963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Watch the Macy’s Thanksgiving Day Parade on TV</a:t>
            </a:r>
            <a:endParaRPr lang="ko-KR" altLang="en-US" sz="3200" dirty="0"/>
          </a:p>
        </p:txBody>
      </p:sp>
      <p:pic>
        <p:nvPicPr>
          <p:cNvPr id="9" name="Picture 2" descr="http://media.oregonlive.com/kiddo_impact/photo/macyssantajpg-70c89b0f6ee40ec4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4774" y="2060848"/>
            <a:ext cx="2444157" cy="1584176"/>
          </a:xfrm>
          <a:prstGeom prst="rect">
            <a:avLst/>
          </a:prstGeom>
          <a:noFill/>
        </p:spPr>
      </p:pic>
      <p:pic>
        <p:nvPicPr>
          <p:cNvPr id="3074" name="Picture 2" descr="http://www.nyctourist.com/images/macys/macys-thanksgiving-day-par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04" y="1549875"/>
            <a:ext cx="2435828" cy="16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.kveller.com/blog/wp-content/uploads/2011/11/macy-thanksgiving-day-para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2448"/>
            <a:ext cx="395287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tvgcdn.net/MediaBin/Galleries/Shows/M_R/Ma_Mar/Macys_Thanksgiving_Parade/2010/season1/macys-thanksgiving-day-parade-2010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501008"/>
            <a:ext cx="471487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-226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My Family’s Traditional Activities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Watch Christmas movies!</a:t>
            </a:r>
            <a:endParaRPr lang="ko-KR" altLang="en-US" dirty="0"/>
          </a:p>
        </p:txBody>
      </p:sp>
      <p:pic>
        <p:nvPicPr>
          <p:cNvPr id="2050" name="Picture 2" descr="http://scriptshadow.net/wp-content/uploads/2013/12/itsawonderfullife-em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67" y="4581128"/>
            <a:ext cx="2638670" cy="19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a.media-imdb.com/images/M/MV5BMjA0Mzg0OTU0OF5BMl5BanBnXkFtZTYwNTM4MjY5._V1_SX640_SY72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24522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video.dolimg.com/cdn_assets/5d4f6f42276b16734fb60709e674e63382730a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86154"/>
            <a:ext cx="1614136" cy="22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a.media-imdb.com/images/M/MV5BMTUzMzg4MTg2M15BMl5BanBnXkFtZTYwNDM4OTk4._V1_SX640_SY72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" y="4042861"/>
            <a:ext cx="1905110" cy="26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a.media-imdb.com/images/M/MV5BNjY1NjQ3NDY5MF5BMl5BanBnXkFtZTYwODAyMTc3._V1_SX640_SY72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2269578" cy="35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000" dirty="0" smtClean="0">
                <a:latin typeface="HY궁서" panose="02030600000101010101" pitchFamily="18" charset="-127"/>
                <a:ea typeface="HY궁서" panose="02030600000101010101" pitchFamily="18" charset="-127"/>
              </a:rPr>
              <a:t>Thanksgiving Scavenger Hunt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>
                <a:latin typeface="HY산B" panose="02030600000101010101" pitchFamily="18" charset="-127"/>
                <a:ea typeface="HY산B" panose="02030600000101010101" pitchFamily="18" charset="-127"/>
              </a:rPr>
              <a:t>(</a:t>
            </a:r>
            <a:r>
              <a:rPr lang="ko-KR" altLang="en-US" dirty="0" smtClean="0">
                <a:latin typeface="HY산B" panose="02030600000101010101" pitchFamily="18" charset="-127"/>
                <a:ea typeface="HY산B" panose="02030600000101010101" pitchFamily="18" charset="-127"/>
              </a:rPr>
              <a:t>물건 찾기 게임</a:t>
            </a:r>
            <a:r>
              <a:rPr lang="en-US" altLang="ko-KR" dirty="0" smtClean="0">
                <a:latin typeface="HY산B" panose="02030600000101010101" pitchFamily="18" charset="-127"/>
                <a:ea typeface="HY산B" panose="02030600000101010101" pitchFamily="18" charset="-127"/>
              </a:rPr>
              <a:t>)</a:t>
            </a:r>
            <a:endParaRPr lang="ko-KR" altLang="en-US" dirty="0"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8" name="Picture 2" descr="http://i52.tinypic.com/r74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31908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/>
          <a:lstStyle/>
          <a:p>
            <a:r>
              <a:rPr lang="en-US" altLang="ko-KR" sz="3600" dirty="0" smtClean="0">
                <a:solidFill>
                  <a:prstClr val="white"/>
                </a:solidFill>
                <a:latin typeface="HY궁서" panose="02030600000101010101" pitchFamily="18" charset="-127"/>
                <a:ea typeface="HY궁서" panose="02030600000101010101" pitchFamily="18" charset="-127"/>
              </a:rPr>
              <a:t>How to Play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43608" y="1628800"/>
            <a:ext cx="7125112" cy="4752528"/>
          </a:xfrm>
        </p:spPr>
        <p:txBody>
          <a:bodyPr>
            <a:normAutofit/>
          </a:bodyPr>
          <a:lstStyle/>
          <a:p>
            <a:pPr>
              <a:buFont typeface="+mj-ea"/>
              <a:buAutoNum type="circleNumDbPlain"/>
            </a:pPr>
            <a:r>
              <a:rPr lang="en-US" altLang="ko-KR" sz="2800" dirty="0" smtClean="0"/>
              <a:t>Make teams of 4.</a:t>
            </a:r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Find </a:t>
            </a:r>
            <a:r>
              <a:rPr lang="en-US" altLang="ko-KR" sz="2800" dirty="0" smtClean="0"/>
              <a:t>10 pictures around the school.</a:t>
            </a:r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Write their location (</a:t>
            </a:r>
            <a:r>
              <a:rPr lang="ko-KR" altLang="en-US" sz="2800" dirty="0" smtClean="0"/>
              <a:t>장소</a:t>
            </a:r>
            <a:r>
              <a:rPr lang="en-US" altLang="ko-KR" sz="2800" dirty="0" smtClean="0"/>
              <a:t>) on the worksheet (</a:t>
            </a:r>
            <a:r>
              <a:rPr lang="ko-KR" altLang="en-US" sz="2800" dirty="0" smtClean="0"/>
              <a:t>학습지</a:t>
            </a:r>
            <a:r>
              <a:rPr lang="en-US" altLang="ko-KR" sz="2800" dirty="0" smtClean="0"/>
              <a:t>).                       </a:t>
            </a:r>
            <a:r>
              <a:rPr lang="ko-KR" altLang="en-US" sz="2800" dirty="0" smtClean="0"/>
              <a:t>학습지에 </a:t>
            </a:r>
            <a:r>
              <a:rPr lang="ko-KR" altLang="en-US" sz="2800" dirty="0"/>
              <a:t>장소 써 와요</a:t>
            </a:r>
            <a:r>
              <a:rPr lang="en-US" altLang="ko-KR" sz="2800" dirty="0" smtClean="0"/>
              <a:t>. </a:t>
            </a:r>
            <a:r>
              <a:rPr lang="en-US" altLang="ko-KR" sz="2800" dirty="0" smtClean="0"/>
              <a:t>                           </a:t>
            </a:r>
            <a:endParaRPr lang="en-US" altLang="ko-KR" sz="2800" dirty="0" smtClean="0"/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Try to answer the bonus questions (</a:t>
            </a:r>
            <a:r>
              <a:rPr lang="ko-KR" altLang="en-US" sz="2800" dirty="0" smtClean="0"/>
              <a:t>보너스 질문</a:t>
            </a:r>
            <a:r>
              <a:rPr lang="en-US" altLang="ko-KR" sz="2800" dirty="0" smtClean="0"/>
              <a:t>) for more points.</a:t>
            </a:r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The fastest team 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빠른 팀</a:t>
            </a:r>
            <a:r>
              <a:rPr lang="en-US" altLang="ko-KR" sz="2800" dirty="0" smtClean="0"/>
              <a:t>) with </a:t>
            </a:r>
            <a:r>
              <a:rPr lang="en-US" altLang="ko-KR" sz="2800" dirty="0" smtClean="0"/>
              <a:t>the most </a:t>
            </a:r>
            <a:r>
              <a:rPr lang="en-US" altLang="ko-KR" sz="2800" dirty="0" smtClean="0"/>
              <a:t>points (</a:t>
            </a:r>
            <a:r>
              <a:rPr lang="ko-KR" altLang="en-US" sz="2800" dirty="0"/>
              <a:t>가장 높은 점수</a:t>
            </a:r>
            <a:r>
              <a:rPr lang="en-US" altLang="ko-KR" sz="2800" dirty="0" smtClean="0"/>
              <a:t>)</a:t>
            </a:r>
            <a:r>
              <a:rPr lang="en-US" altLang="ko-KR" sz="2800" dirty="0" smtClean="0"/>
              <a:t> </a:t>
            </a:r>
            <a:r>
              <a:rPr lang="en-US" altLang="ko-KR" sz="2800" dirty="0" smtClean="0"/>
              <a:t>wins</a:t>
            </a:r>
            <a:r>
              <a:rPr lang="en-US" altLang="ko-KR" sz="2800" dirty="0" smtClean="0"/>
              <a:t>! </a:t>
            </a:r>
            <a:endParaRPr lang="en-US" altLang="ko-KR" sz="2800" dirty="0" smtClean="0"/>
          </a:p>
          <a:p>
            <a:pPr>
              <a:buFont typeface="+mj-ea"/>
              <a:buAutoNum type="circleNumDbPlain"/>
            </a:pPr>
            <a:endParaRPr lang="ko-KR" altLang="en-US" dirty="0"/>
          </a:p>
        </p:txBody>
      </p:sp>
      <p:pic>
        <p:nvPicPr>
          <p:cNvPr id="2050" name="Picture 2" descr="http://media-cache-ak0.pinimg.com/236x/f4/d1/5f/f4d15fd81c784eab049be2fb6ee53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45" y="1988019"/>
            <a:ext cx="2592288" cy="25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1.bp.blogspot.com/-3YYsoVqrUDs/TtzzhgiM7yI/AAAAAAAABhU/beWGf2e8vLQ/s1600/mixeddrink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29271"/>
            <a:ext cx="3296373" cy="329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studyzone.org/testprep/ela4/o/PE0169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23" y="2134433"/>
            <a:ext cx="4591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wegowild.com/bon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10836"/>
            <a:ext cx="1905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runnersworld.com/sites/default/files/female-running-group500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91" y="1867733"/>
            <a:ext cx="47625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dirty="0" smtClean="0">
                <a:solidFill>
                  <a:prstClr val="white"/>
                </a:solidFill>
                <a:latin typeface="HY궁서" panose="02030600000101010101" pitchFamily="18" charset="-127"/>
                <a:ea typeface="HY궁서" panose="02030600000101010101" pitchFamily="18" charset="-127"/>
              </a:rPr>
              <a:t>Points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43608" y="1628800"/>
            <a:ext cx="7125112" cy="170971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Each picture found (+1)</a:t>
            </a:r>
          </a:p>
          <a:p>
            <a:r>
              <a:rPr lang="en-US" altLang="ko-KR" sz="2800" dirty="0" smtClean="0"/>
              <a:t>Bonus questions (+more points)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503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r>
              <a:rPr lang="en-US" altLang="ko-KR" sz="3600" dirty="0" smtClean="0">
                <a:solidFill>
                  <a:prstClr val="white"/>
                </a:solidFill>
                <a:latin typeface="HY궁서" panose="02030600000101010101" pitchFamily="18" charset="-127"/>
                <a:ea typeface="HY궁서" panose="02030600000101010101" pitchFamily="18" charset="-127"/>
              </a:rPr>
              <a:t>Rules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1124744"/>
            <a:ext cx="7125112" cy="3240359"/>
          </a:xfrm>
        </p:spPr>
        <p:txBody>
          <a:bodyPr>
            <a:normAutofit/>
          </a:bodyPr>
          <a:lstStyle/>
          <a:p>
            <a:pPr>
              <a:buFont typeface="+mj-ea"/>
              <a:buAutoNum type="circleNumDbPlain"/>
            </a:pPr>
            <a:r>
              <a:rPr lang="en-US" altLang="ko-KR" sz="2800" dirty="0" smtClean="0"/>
              <a:t>Give </a:t>
            </a:r>
            <a:r>
              <a:rPr lang="en-US" altLang="ko-KR" sz="2800" dirty="0" smtClean="0"/>
              <a:t>the worksheet to Kristen teacher by </a:t>
            </a:r>
            <a:r>
              <a:rPr lang="en-US" altLang="ko-KR" sz="2800" dirty="0" smtClean="0"/>
              <a:t>4:30pm (4</a:t>
            </a:r>
            <a:r>
              <a:rPr lang="ko-KR" altLang="en-US" sz="2800" dirty="0" smtClean="0"/>
              <a:t>시</a:t>
            </a:r>
            <a:r>
              <a:rPr lang="en-US" altLang="ko-KR" sz="2800" dirty="0" smtClean="0"/>
              <a:t>30</a:t>
            </a:r>
            <a:r>
              <a:rPr lang="ko-KR" altLang="en-US" sz="2800" dirty="0" smtClean="0"/>
              <a:t>분 까지</a:t>
            </a:r>
            <a:r>
              <a:rPr lang="en-US" altLang="ko-KR" sz="2800" dirty="0" smtClean="0"/>
              <a:t>).</a:t>
            </a:r>
            <a:endParaRPr lang="en-US" altLang="ko-KR" sz="2800" dirty="0" smtClean="0"/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Do </a:t>
            </a:r>
            <a:r>
              <a:rPr lang="en-US" altLang="ko-KR" sz="2800" dirty="0" smtClean="0"/>
              <a:t>not take the pictures, write the locations </a:t>
            </a:r>
            <a:r>
              <a:rPr lang="en-US" altLang="ko-KR" sz="2800" dirty="0" smtClean="0"/>
              <a:t>on </a:t>
            </a:r>
            <a:r>
              <a:rPr lang="en-US" altLang="ko-KR" sz="2800" dirty="0" smtClean="0"/>
              <a:t>your worksheet only</a:t>
            </a:r>
            <a:r>
              <a:rPr lang="en-US" altLang="ko-KR" sz="2800" dirty="0" smtClean="0"/>
              <a:t>.</a:t>
            </a:r>
            <a:r>
              <a:rPr lang="ko-KR" altLang="en-US" sz="2800" dirty="0"/>
              <a:t> </a:t>
            </a:r>
            <a:r>
              <a:rPr lang="en-US" altLang="ko-KR" sz="2800" dirty="0"/>
              <a:t> </a:t>
            </a:r>
            <a:r>
              <a:rPr lang="ko-KR" altLang="en-US" sz="2800" dirty="0" smtClean="0"/>
              <a:t>사진 </a:t>
            </a:r>
            <a:r>
              <a:rPr lang="ko-KR" altLang="en-US" sz="2800" dirty="0"/>
              <a:t>떼지 마요</a:t>
            </a:r>
            <a:r>
              <a:rPr lang="en-US" altLang="ko-KR" sz="2800" dirty="0"/>
              <a:t>! </a:t>
            </a:r>
            <a:r>
              <a:rPr lang="ko-KR" altLang="en-US" sz="2800" dirty="0"/>
              <a:t>학습지에 장소 써 와요</a:t>
            </a:r>
            <a:r>
              <a:rPr lang="en-US" altLang="ko-KR" sz="2800" dirty="0" smtClean="0"/>
              <a:t>. </a:t>
            </a:r>
          </a:p>
          <a:p>
            <a:pPr>
              <a:buFont typeface="+mj-ea"/>
              <a:buAutoNum type="circleNumDbPlain"/>
            </a:pPr>
            <a:r>
              <a:rPr lang="en-US" altLang="ko-KR" sz="2800" dirty="0" smtClean="0"/>
              <a:t>Write </a:t>
            </a:r>
            <a:r>
              <a:rPr lang="en-US" altLang="ko-KR" sz="2800" dirty="0" smtClean="0"/>
              <a:t>in </a:t>
            </a:r>
            <a:r>
              <a:rPr lang="en-US" altLang="ko-KR" sz="2800" dirty="0" smtClean="0"/>
              <a:t>Englis</a:t>
            </a:r>
            <a:r>
              <a:rPr lang="en-US" altLang="ko-KR" sz="2800" dirty="0" smtClean="0"/>
              <a:t>h!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1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r>
              <a:rPr lang="en-US" altLang="ko-KR" sz="4000" dirty="0" smtClean="0">
                <a:solidFill>
                  <a:prstClr val="white"/>
                </a:solidFill>
                <a:latin typeface="HY궁서" panose="02030600000101010101" pitchFamily="18" charset="-127"/>
                <a:ea typeface="HY궁서" panose="02030600000101010101" pitchFamily="18" charset="-127"/>
              </a:rPr>
              <a:t>Classroom Names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71600" y="1412776"/>
            <a:ext cx="7125112" cy="3456384"/>
          </a:xfrm>
        </p:spPr>
        <p:txBody>
          <a:bodyPr>
            <a:noAutofit/>
          </a:bodyPr>
          <a:lstStyle/>
          <a:p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중앙출입구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Main entrance</a:t>
            </a:r>
          </a:p>
          <a:p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체육관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Gym</a:t>
            </a:r>
          </a:p>
          <a:p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과학준비실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Science Preparation Room</a:t>
            </a:r>
            <a:endParaRPr lang="en-US" altLang="ko-KR" sz="2600" dirty="0" smtClean="0">
              <a:latin typeface="HY산B" panose="02030600000101010101" pitchFamily="18" charset="-127"/>
              <a:ea typeface="HY산B" panose="02030600000101010101" pitchFamily="18" charset="-127"/>
            </a:endParaRPr>
          </a:p>
          <a:p>
            <a:r>
              <a:rPr lang="ko-KR" altLang="en-US" sz="2600" dirty="0" err="1" smtClean="0">
                <a:latin typeface="HY산B" panose="02030600000101010101" pitchFamily="18" charset="-127"/>
                <a:ea typeface="HY산B" panose="02030600000101010101" pitchFamily="18" charset="-127"/>
              </a:rPr>
              <a:t>보건실</a:t>
            </a:r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Nurse’s Office</a:t>
            </a:r>
            <a:endParaRPr lang="en-US" altLang="ko-KR" sz="2600" dirty="0" smtClean="0">
              <a:latin typeface="HY산B" panose="02030600000101010101" pitchFamily="18" charset="-127"/>
              <a:ea typeface="HY산B" panose="02030600000101010101" pitchFamily="18" charset="-127"/>
            </a:endParaRPr>
          </a:p>
          <a:p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교사연구실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Teacher’s Office</a:t>
            </a:r>
            <a:endParaRPr lang="en-US" altLang="ko-KR" sz="2600" dirty="0" smtClean="0">
              <a:latin typeface="HY산B" panose="02030600000101010101" pitchFamily="18" charset="-127"/>
              <a:ea typeface="HY산B" panose="02030600000101010101" pitchFamily="18" charset="-127"/>
            </a:endParaRPr>
          </a:p>
          <a:p>
            <a:r>
              <a:rPr lang="ko-KR" altLang="en-US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수석교사실 </a:t>
            </a:r>
            <a:r>
              <a:rPr lang="en-US" altLang="ko-KR" sz="26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- </a:t>
            </a:r>
            <a:r>
              <a:rPr lang="en-US" altLang="ko-KR" sz="2600" dirty="0" smtClean="0">
                <a:ea typeface="HY산B" panose="02030600000101010101" pitchFamily="18" charset="-127"/>
              </a:rPr>
              <a:t>The Head Teacher’s Room</a:t>
            </a:r>
            <a:endParaRPr lang="ko-KR" altLang="en-US" sz="2600" dirty="0"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44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25113" cy="924475"/>
          </a:xfrm>
        </p:spPr>
        <p:txBody>
          <a:bodyPr/>
          <a:lstStyle/>
          <a:p>
            <a:r>
              <a:rPr lang="en-US" altLang="ko-KR" dirty="0" smtClean="0">
                <a:solidFill>
                  <a:prstClr val="white"/>
                </a:solidFill>
                <a:latin typeface="HY궁서" panose="02030600000101010101" pitchFamily="18" charset="-127"/>
                <a:ea typeface="HY궁서" panose="02030600000101010101" pitchFamily="18" charset="-127"/>
              </a:rPr>
              <a:t>Other locations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03516" y="908720"/>
            <a:ext cx="3744416" cy="4392488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계단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– Stairs</a:t>
            </a:r>
          </a:p>
          <a:p>
            <a:r>
              <a:rPr lang="ko-KR" altLang="en-US" sz="2400" dirty="0">
                <a:latin typeface="HY산B" panose="02030600000101010101" pitchFamily="18" charset="-127"/>
                <a:ea typeface="HY산B" panose="02030600000101010101" pitchFamily="18" charset="-127"/>
              </a:rPr>
              <a:t>엘리베이터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- Elevator</a:t>
            </a:r>
            <a:endParaRPr lang="en-US" altLang="ko-KR" sz="2400" dirty="0" smtClean="0"/>
          </a:p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무대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- Stage</a:t>
            </a:r>
          </a:p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안에</a:t>
            </a:r>
            <a:r>
              <a:rPr lang="en-US" altLang="ko-KR" sz="2400" dirty="0" smtClean="0"/>
              <a:t>- Inside</a:t>
            </a:r>
          </a:p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밖에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- Outside</a:t>
            </a:r>
          </a:p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위에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- Above</a:t>
            </a:r>
          </a:p>
          <a:p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밑</a:t>
            </a:r>
            <a:r>
              <a:rPr lang="ko-KR" altLang="en-US" sz="2400" dirty="0">
                <a:latin typeface="HY산B" panose="02030600000101010101" pitchFamily="18" charset="-127"/>
                <a:ea typeface="HY산B" panose="02030600000101010101" pitchFamily="18" charset="-127"/>
              </a:rPr>
              <a:t>에</a:t>
            </a:r>
            <a:r>
              <a:rPr lang="ko-KR" altLang="en-US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 </a:t>
            </a:r>
            <a:r>
              <a:rPr lang="en-US" altLang="ko-KR" sz="2400" dirty="0">
                <a:latin typeface="HY산B" panose="02030600000101010101" pitchFamily="18" charset="-127"/>
                <a:ea typeface="HY산B" panose="02030600000101010101" pitchFamily="18" charset="-127"/>
              </a:rPr>
              <a:t>-</a:t>
            </a:r>
            <a:r>
              <a:rPr lang="en-US" altLang="ko-KR" sz="2400" dirty="0" smtClean="0">
                <a:latin typeface="HY산B" panose="02030600000101010101" pitchFamily="18" charset="-127"/>
                <a:ea typeface="HY산B" panose="02030600000101010101" pitchFamily="18" charset="-127"/>
              </a:rPr>
              <a:t> </a:t>
            </a:r>
            <a:r>
              <a:rPr lang="en-US" altLang="ko-KR" sz="2400" dirty="0" smtClean="0"/>
              <a:t>Below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427984" y="1340768"/>
            <a:ext cx="4572000" cy="25422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FF9000"/>
              </a:buClr>
              <a:buFont typeface="Wingdings 2" charset="2"/>
              <a:buChar char=""/>
            </a:pPr>
            <a:r>
              <a:rPr lang="en-US" altLang="ko-KR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1</a:t>
            </a:r>
            <a:r>
              <a:rPr lang="ko-KR" altLang="en-US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층 </a:t>
            </a:r>
            <a:r>
              <a:rPr lang="en-US" altLang="ko-KR" sz="2400" dirty="0" smtClean="0">
                <a:solidFill>
                  <a:prstClr val="white"/>
                </a:solidFill>
              </a:rPr>
              <a:t>- </a:t>
            </a:r>
            <a:r>
              <a:rPr lang="en-US" altLang="ko-KR" sz="2400" dirty="0">
                <a:solidFill>
                  <a:prstClr val="white"/>
                </a:solidFill>
              </a:rPr>
              <a:t>1</a:t>
            </a:r>
            <a:r>
              <a:rPr lang="en-US" altLang="ko-KR" sz="2400" baseline="30000" dirty="0">
                <a:solidFill>
                  <a:prstClr val="white"/>
                </a:solidFill>
              </a:rPr>
              <a:t>st</a:t>
            </a:r>
            <a:r>
              <a:rPr lang="en-US" altLang="ko-KR" sz="2400" dirty="0">
                <a:solidFill>
                  <a:prstClr val="white"/>
                </a:solidFill>
              </a:rPr>
              <a:t> floor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FF9000"/>
              </a:buClr>
              <a:buFont typeface="Wingdings 2" charset="2"/>
              <a:buChar char=""/>
            </a:pPr>
            <a:r>
              <a:rPr lang="en-US" altLang="ko-KR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2</a:t>
            </a:r>
            <a:r>
              <a:rPr lang="ko-KR" altLang="en-US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층 </a:t>
            </a:r>
            <a:r>
              <a:rPr lang="en-US" altLang="ko-KR" sz="2400" dirty="0" smtClean="0">
                <a:solidFill>
                  <a:prstClr val="white"/>
                </a:solidFill>
              </a:rPr>
              <a:t>- </a:t>
            </a:r>
            <a:r>
              <a:rPr lang="en-US" altLang="ko-KR" sz="2400" dirty="0">
                <a:solidFill>
                  <a:prstClr val="white"/>
                </a:solidFill>
              </a:rPr>
              <a:t>2</a:t>
            </a:r>
            <a:r>
              <a:rPr lang="en-US" altLang="ko-KR" sz="2400" baseline="30000" dirty="0">
                <a:solidFill>
                  <a:prstClr val="white"/>
                </a:solidFill>
              </a:rPr>
              <a:t>nd</a:t>
            </a:r>
            <a:r>
              <a:rPr lang="en-US" altLang="ko-KR" sz="2400" dirty="0">
                <a:solidFill>
                  <a:prstClr val="white"/>
                </a:solidFill>
              </a:rPr>
              <a:t> floor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FF9000"/>
              </a:buClr>
              <a:buFont typeface="Wingdings 2" charset="2"/>
              <a:buChar char=""/>
            </a:pPr>
            <a:r>
              <a:rPr lang="en-US" altLang="ko-KR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3</a:t>
            </a:r>
            <a:r>
              <a:rPr lang="ko-KR" altLang="en-US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층 </a:t>
            </a:r>
            <a:r>
              <a:rPr lang="en-US" altLang="ko-KR" sz="2400" dirty="0" smtClean="0">
                <a:solidFill>
                  <a:prstClr val="white"/>
                </a:solidFill>
              </a:rPr>
              <a:t>- </a:t>
            </a:r>
            <a:r>
              <a:rPr lang="en-US" altLang="ko-KR" sz="2400" dirty="0">
                <a:solidFill>
                  <a:prstClr val="white"/>
                </a:solidFill>
              </a:rPr>
              <a:t>3</a:t>
            </a:r>
            <a:r>
              <a:rPr lang="en-US" altLang="ko-KR" sz="2400" baseline="30000" dirty="0">
                <a:solidFill>
                  <a:prstClr val="white"/>
                </a:solidFill>
              </a:rPr>
              <a:t>rd</a:t>
            </a:r>
            <a:r>
              <a:rPr lang="en-US" altLang="ko-KR" sz="2400" dirty="0">
                <a:solidFill>
                  <a:prstClr val="white"/>
                </a:solidFill>
              </a:rPr>
              <a:t> floor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FF9000"/>
              </a:buClr>
              <a:buFont typeface="Wingdings 2" charset="2"/>
              <a:buChar char=""/>
            </a:pPr>
            <a:r>
              <a:rPr lang="en-US" altLang="ko-KR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4</a:t>
            </a:r>
            <a:r>
              <a:rPr lang="ko-KR" altLang="en-US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층 </a:t>
            </a:r>
            <a:r>
              <a:rPr lang="en-US" altLang="ko-KR" sz="2400" dirty="0" smtClean="0">
                <a:solidFill>
                  <a:prstClr val="white"/>
                </a:solidFill>
              </a:rPr>
              <a:t>- </a:t>
            </a:r>
            <a:r>
              <a:rPr lang="en-US" altLang="ko-KR" sz="2400" dirty="0">
                <a:solidFill>
                  <a:prstClr val="white"/>
                </a:solidFill>
              </a:rPr>
              <a:t>4</a:t>
            </a:r>
            <a:r>
              <a:rPr lang="en-US" altLang="ko-KR" sz="2400" baseline="30000" dirty="0">
                <a:solidFill>
                  <a:prstClr val="white"/>
                </a:solidFill>
              </a:rPr>
              <a:t>th</a:t>
            </a:r>
            <a:r>
              <a:rPr lang="en-US" altLang="ko-KR" sz="2400" dirty="0">
                <a:solidFill>
                  <a:prstClr val="white"/>
                </a:solidFill>
              </a:rPr>
              <a:t> floor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srgbClr val="FF9000"/>
              </a:buClr>
              <a:buFont typeface="Wingdings 2" charset="2"/>
              <a:buChar char=""/>
            </a:pPr>
            <a:r>
              <a:rPr lang="en-US" altLang="ko-KR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5</a:t>
            </a:r>
            <a:r>
              <a:rPr lang="ko-KR" altLang="en-US" sz="2400" dirty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층 </a:t>
            </a:r>
            <a:r>
              <a:rPr lang="en-US" altLang="ko-KR" sz="2400" dirty="0" smtClean="0">
                <a:solidFill>
                  <a:prstClr val="white"/>
                </a:solidFill>
              </a:rPr>
              <a:t>- </a:t>
            </a:r>
            <a:r>
              <a:rPr lang="en-US" altLang="ko-KR" sz="2400" dirty="0">
                <a:solidFill>
                  <a:prstClr val="white"/>
                </a:solidFill>
              </a:rPr>
              <a:t>5</a:t>
            </a:r>
            <a:r>
              <a:rPr lang="en-US" altLang="ko-KR" sz="2400" baseline="30000" dirty="0">
                <a:solidFill>
                  <a:prstClr val="white"/>
                </a:solidFill>
              </a:rPr>
              <a:t>th</a:t>
            </a:r>
            <a:r>
              <a:rPr lang="en-US" altLang="ko-KR" sz="2400" dirty="0">
                <a:solidFill>
                  <a:prstClr val="white"/>
                </a:solidFill>
              </a:rPr>
              <a:t> floor</a:t>
            </a:r>
            <a:endParaRPr lang="ko-KR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7299" y="836712"/>
            <a:ext cx="7992888" cy="1569660"/>
          </a:xfrm>
          <a:prstGeom prst="rect">
            <a:avLst/>
          </a:prstGeom>
          <a:solidFill>
            <a:srgbClr val="CC330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prstClr val="black"/>
                </a:solidFill>
              </a:rPr>
              <a:t>Thanksgiving with</a:t>
            </a:r>
          </a:p>
          <a:p>
            <a:pPr algn="ctr"/>
            <a:r>
              <a:rPr lang="en-US" altLang="ko-KR" sz="4800" dirty="0" smtClean="0">
                <a:solidFill>
                  <a:prstClr val="black"/>
                </a:solidFill>
              </a:rPr>
              <a:t>ANGRY BIRDS!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75431"/>
            <a:ext cx="159702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83" y="4388130"/>
            <a:ext cx="1189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5" y="4742852"/>
            <a:ext cx="15906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94" y="4375431"/>
            <a:ext cx="13843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7" y="4484689"/>
            <a:ext cx="15906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433" y="4452305"/>
            <a:ext cx="1579563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934089"/>
            <a:ext cx="1605718" cy="159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41" y="5709085"/>
            <a:ext cx="2059783" cy="204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8" y="5895377"/>
            <a:ext cx="1683837" cy="166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52" y="6123632"/>
            <a:ext cx="1449952" cy="143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9" y="476672"/>
            <a:ext cx="1101079" cy="14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088">
            <a:off x="7700292" y="1413812"/>
            <a:ext cx="962651" cy="126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32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263" y="2615406"/>
            <a:ext cx="4319587" cy="1943100"/>
          </a:xfrm>
        </p:spPr>
        <p:txBody>
          <a:bodyPr/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  <a:t>Pilgrim </a:t>
            </a:r>
            <a:br>
              <a:rPr lang="en-US" altLang="ko-KR" b="1" dirty="0" smtClean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</a:br>
            <a:r>
              <a:rPr lang="en-US" altLang="ko-KR" b="1" dirty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  <a:t>(</a:t>
            </a:r>
            <a:r>
              <a:rPr lang="ko-KR" altLang="en-US" b="1" dirty="0" smtClean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  <a:t>순례자</a:t>
            </a:r>
            <a:r>
              <a:rPr lang="en-US" altLang="ko-KR" b="1" dirty="0" smtClean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  <a:t>)</a:t>
            </a:r>
            <a:br>
              <a:rPr lang="en-US" altLang="ko-KR" b="1" dirty="0" smtClean="0">
                <a:solidFill>
                  <a:srgbClr val="FFFF00"/>
                </a:solidFill>
                <a:latin typeface="Aharoni" panose="02010803020104030203" pitchFamily="2" charset="-79"/>
                <a:ea typeface="굴림" charset="-127"/>
                <a:cs typeface="Aharoni" panose="02010803020104030203" pitchFamily="2" charset="-79"/>
              </a:rPr>
            </a:br>
            <a:endParaRPr lang="en-US" altLang="ko-KR" b="1" dirty="0" smtClean="0">
              <a:solidFill>
                <a:srgbClr val="FFFF00"/>
              </a:solidFill>
              <a:latin typeface="Aharoni" panose="02010803020104030203" pitchFamily="2" charset="-79"/>
              <a:ea typeface="굴림" charset="-127"/>
              <a:cs typeface="Aharoni" panose="02010803020104030203" pitchFamily="2" charset="-79"/>
            </a:endParaRPr>
          </a:p>
        </p:txBody>
      </p:sp>
      <p:pic>
        <p:nvPicPr>
          <p:cNvPr id="18435" name="Picture 3" descr="PilgrimCoup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5364163" y="188913"/>
            <a:ext cx="2592387" cy="2159000"/>
          </a:xfrm>
          <a:prstGeom prst="wedgeEllipseCallout">
            <a:avLst>
              <a:gd name="adj1" fmla="val -133282"/>
              <a:gd name="adj2" fmla="val 7134"/>
            </a:avLst>
          </a:prstGeom>
          <a:solidFill>
            <a:schemeClr val="accent1"/>
          </a:solidFill>
          <a:ln w="25400" algn="ctr">
            <a:solidFill>
              <a:srgbClr val="355726"/>
            </a:solidFill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r>
              <a:rPr lang="en-US" sz="2800" dirty="0">
                <a:solidFill>
                  <a:prstClr val="white"/>
                </a:solidFill>
                <a:latin typeface="Felix Titling" pitchFamily="82" charset="0"/>
                <a:ea typeface="굴림" charset="-127"/>
              </a:rPr>
              <a:t>Hello. Can you help us?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4163" y="3356992"/>
            <a:ext cx="3603625" cy="273630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en-US" altLang="ko-KR" sz="2800" dirty="0" smtClean="0">
              <a:solidFill>
                <a:srgbClr val="FF0000"/>
              </a:solidFill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en-US" altLang="ko-KR" sz="3600" b="1" dirty="0" smtClean="0">
              <a:solidFill>
                <a:srgbClr val="FFFF00"/>
              </a:solidFill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3600" dirty="0" smtClean="0">
                <a:solidFill>
                  <a:schemeClr val="tx1"/>
                </a:solidFill>
                <a:latin typeface="Calibri" panose="020F0502020204030204" pitchFamily="34" charset="0"/>
                <a:ea typeface="굴림" charset="-127"/>
              </a:rPr>
              <a:t>Then, the pilgrims came to America. They needed help finding food!</a:t>
            </a:r>
            <a:r>
              <a:rPr lang="en-US" altLang="ko-KR" sz="2800" dirty="0" smtClean="0">
                <a:solidFill>
                  <a:schemeClr val="tx1"/>
                </a:solidFill>
                <a:latin typeface="Calibri" panose="020F0502020204030204" pitchFamily="34" charset="0"/>
                <a:ea typeface="굴림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15785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3168712"/>
            <a:ext cx="2821161" cy="277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123727" y="1844823"/>
            <a:ext cx="4032449" cy="1516813"/>
          </a:xfrm>
          <a:prstGeom prst="wedgeRoundRectCallout">
            <a:avLst>
              <a:gd name="adj1" fmla="val -42244"/>
              <a:gd name="adj2" fmla="val 760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5439" y="1951375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</a:rPr>
              <a:t>Today is Thanksgiving! I’m so happy!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873" flipH="1">
            <a:off x="7089572" y="4417460"/>
            <a:ext cx="165769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6084168" y="2492896"/>
            <a:ext cx="2160240" cy="1656184"/>
          </a:xfrm>
          <a:prstGeom prst="wedgeRoundRectCallout">
            <a:avLst>
              <a:gd name="adj1" fmla="val 23892"/>
              <a:gd name="adj2" fmla="val 6557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5421" y="2576807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prstClr val="black"/>
                </a:solidFill>
              </a:rPr>
              <a:t>I’m happy, too!</a:t>
            </a:r>
          </a:p>
          <a:p>
            <a:r>
              <a:rPr lang="en-US" altLang="ko-KR" sz="2400" dirty="0" smtClean="0">
                <a:solidFill>
                  <a:prstClr val="black"/>
                </a:solidFill>
              </a:rPr>
              <a:t>Let’s eat a lot of food.</a:t>
            </a:r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83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2502322" cy="33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581128"/>
            <a:ext cx="2381250" cy="2195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1"/>
            <a:ext cx="2375329" cy="238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92" y="4578617"/>
            <a:ext cx="1653282" cy="154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26022"/>
            <a:ext cx="2175123" cy="253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8" y="3863873"/>
            <a:ext cx="2342257" cy="21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54663"/>
            <a:ext cx="2028379" cy="14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203848" y="1988840"/>
            <a:ext cx="4320480" cy="1512168"/>
          </a:xfrm>
          <a:prstGeom prst="wedgeRoundRectCallout">
            <a:avLst>
              <a:gd name="adj1" fmla="val 19100"/>
              <a:gd name="adj2" fmla="val 9016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1487" y="2051846"/>
            <a:ext cx="3998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</a:rPr>
              <a:t>Before we eat, let’s say what we are </a:t>
            </a:r>
            <a:r>
              <a:rPr lang="en-US" altLang="ko-KR" sz="2800" u="sng" dirty="0" smtClean="0">
                <a:solidFill>
                  <a:prstClr val="white"/>
                </a:solidFill>
              </a:rPr>
              <a:t>thankful for.</a:t>
            </a:r>
            <a:endParaRPr lang="ko-KR" altLang="en-US" sz="2800" u="sn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05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708922" cy="626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708922" y="476672"/>
            <a:ext cx="4435078" cy="2965111"/>
          </a:xfrm>
          <a:prstGeom prst="wedgeRoundRectCallout">
            <a:avLst>
              <a:gd name="adj1" fmla="val -56702"/>
              <a:gd name="adj2" fmla="val 2166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6167" y="620688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mom.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0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146588" y="1124744"/>
            <a:ext cx="4889908" cy="2880320"/>
          </a:xfrm>
          <a:prstGeom prst="wedgeRoundRectCallout">
            <a:avLst>
              <a:gd name="adj1" fmla="val -58453"/>
              <a:gd name="adj2" fmla="val 490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0604" y="1363705"/>
            <a:ext cx="4745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brother.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0568" y="2060848"/>
            <a:ext cx="4719116" cy="429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499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146588" y="1124744"/>
            <a:ext cx="4889908" cy="2880320"/>
          </a:xfrm>
          <a:prstGeom prst="wedgeRoundRectCallout">
            <a:avLst>
              <a:gd name="adj1" fmla="val -58453"/>
              <a:gd name="adj2" fmla="val 490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0604" y="1363705"/>
            <a:ext cx="4745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friends.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957" y="1623104"/>
            <a:ext cx="4940201" cy="453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268085" y="1124744"/>
            <a:ext cx="4889908" cy="3816424"/>
          </a:xfrm>
          <a:prstGeom prst="wedgeRoundRectCallout">
            <a:avLst>
              <a:gd name="adj1" fmla="val -39400"/>
              <a:gd name="adj2" fmla="val 607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8221" y="1373063"/>
            <a:ext cx="4745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teachers.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511872"/>
            <a:ext cx="5192415" cy="37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50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146588" y="1124744"/>
            <a:ext cx="4889908" cy="2160240"/>
          </a:xfrm>
          <a:prstGeom prst="wedgeRoundRectCallout">
            <a:avLst>
              <a:gd name="adj1" fmla="val -64627"/>
              <a:gd name="adj2" fmla="val 3160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0604" y="1363705"/>
            <a:ext cx="474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dog.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744617"/>
            <a:ext cx="4596815" cy="535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40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0608" y="1412776"/>
            <a:ext cx="4790801" cy="487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146587" y="1124744"/>
            <a:ext cx="4998051" cy="2160240"/>
          </a:xfrm>
          <a:prstGeom prst="wedgeRoundRectCallout">
            <a:avLst>
              <a:gd name="adj1" fmla="val -64627"/>
              <a:gd name="adj2" fmla="val 3160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0604" y="1363705"/>
            <a:ext cx="474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u="sng" dirty="0" smtClean="0">
                <a:solidFill>
                  <a:prstClr val="white"/>
                </a:solidFill>
              </a:rPr>
              <a:t>I’m thankful for</a:t>
            </a:r>
            <a:r>
              <a:rPr lang="en-US" altLang="ko-KR" sz="5400" dirty="0" smtClean="0">
                <a:solidFill>
                  <a:prstClr val="white"/>
                </a:solidFill>
              </a:rPr>
              <a:t> my family.</a:t>
            </a:r>
            <a:endParaRPr lang="ko-KR" alt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03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2" y="0"/>
            <a:ext cx="9180511" cy="68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2502322" cy="33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581128"/>
            <a:ext cx="2381250" cy="2195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1"/>
            <a:ext cx="2375329" cy="238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92" y="4578617"/>
            <a:ext cx="1653282" cy="154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26022"/>
            <a:ext cx="2175123" cy="253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8" y="3863873"/>
            <a:ext cx="2342257" cy="21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54663"/>
            <a:ext cx="2028379" cy="14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203848" y="1988840"/>
            <a:ext cx="4176464" cy="1080120"/>
          </a:xfrm>
          <a:prstGeom prst="wedgeRoundRectCallout">
            <a:avLst>
              <a:gd name="adj1" fmla="val 26938"/>
              <a:gd name="adj2" fmla="val 1343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611" y="2051846"/>
            <a:ext cx="3998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</a:rPr>
              <a:t>Thank you, everyone! Let’s eat!</a:t>
            </a:r>
            <a:endParaRPr lang="ko-KR" altLang="en-US" sz="2800" u="sn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50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“Being thankful”?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u="sng" dirty="0" smtClean="0"/>
              <a:t>I’m thankful for</a:t>
            </a:r>
            <a:r>
              <a:rPr lang="en-US" altLang="ko-KR" sz="2800" dirty="0" smtClean="0"/>
              <a:t>… = …</a:t>
            </a:r>
            <a:r>
              <a:rPr lang="ko-KR" altLang="en-US" sz="2800" u="sng" dirty="0"/>
              <a:t>해서 </a:t>
            </a:r>
            <a:r>
              <a:rPr lang="ko-KR" altLang="en-US" sz="2800" u="sng" dirty="0" smtClean="0"/>
              <a:t>감사합니다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or …</a:t>
            </a:r>
            <a:r>
              <a:rPr lang="ko-KR" altLang="en-US" sz="2800" u="sng" dirty="0" smtClean="0"/>
              <a:t>해주셔서 감사합니다</a:t>
            </a:r>
            <a:endParaRPr lang="en-US" altLang="ko-KR" sz="2800" u="sng" dirty="0" smtClean="0"/>
          </a:p>
          <a:p>
            <a:pPr lvl="1"/>
            <a:r>
              <a:rPr lang="en-US" altLang="ko-KR" sz="2400" u="sng" dirty="0" smtClean="0"/>
              <a:t>I’m thankful for</a:t>
            </a:r>
            <a:r>
              <a:rPr lang="en-US" altLang="ko-KR" sz="2400" dirty="0" smtClean="0"/>
              <a:t> my mom.</a:t>
            </a:r>
          </a:p>
          <a:p>
            <a:pPr lvl="1"/>
            <a:r>
              <a:rPr lang="ko-KR" altLang="en-US" sz="2400" dirty="0"/>
              <a:t>어머니 한테 </a:t>
            </a:r>
            <a:r>
              <a:rPr lang="ko-KR" altLang="en-US" sz="2400" u="sng" dirty="0"/>
              <a:t>감사합니다</a:t>
            </a:r>
            <a:r>
              <a:rPr lang="en-US" altLang="ko-KR" sz="2400" dirty="0" smtClean="0"/>
              <a:t>.</a:t>
            </a:r>
          </a:p>
          <a:p>
            <a:pPr lvl="1"/>
            <a:endParaRPr lang="en-US" altLang="ko-KR" sz="2400" dirty="0" smtClean="0"/>
          </a:p>
          <a:p>
            <a:pPr lvl="1"/>
            <a:r>
              <a:rPr lang="en-US" altLang="ko-KR" sz="2400" u="sng" dirty="0" smtClean="0"/>
              <a:t>I’m thankful for</a:t>
            </a:r>
            <a:r>
              <a:rPr lang="en-US" altLang="ko-KR" sz="2400" dirty="0" smtClean="0"/>
              <a:t> the food.</a:t>
            </a:r>
          </a:p>
          <a:p>
            <a:pPr lvl="1"/>
            <a:r>
              <a:rPr lang="ko-KR" altLang="en-US" sz="2400" dirty="0"/>
              <a:t>음식에게 </a:t>
            </a:r>
            <a:r>
              <a:rPr lang="ko-KR" altLang="en-US" sz="2400" u="sng" dirty="0"/>
              <a:t>감사합니다</a:t>
            </a:r>
            <a:r>
              <a:rPr lang="en-US" altLang="ko-KR" sz="2400" u="sng" dirty="0"/>
              <a:t>.</a:t>
            </a:r>
            <a:endParaRPr lang="en-US" altLang="ko-KR" sz="2400" u="sng" dirty="0" smtClean="0"/>
          </a:p>
          <a:p>
            <a:endParaRPr lang="ko-KR" altLang="en-US" u="sn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1168"/>
            <a:ext cx="2431886" cy="1578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1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1403648" y="116632"/>
            <a:ext cx="7486650" cy="2914650"/>
          </a:xfrm>
        </p:spPr>
        <p:txBody>
          <a:bodyPr/>
          <a:lstStyle/>
          <a:p>
            <a:r>
              <a:rPr lang="en-US" altLang="ko-KR" sz="5400" b="1" dirty="0" smtClean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  <a:t>Why do we celebrate Thanksgiving? </a:t>
            </a:r>
            <a:br>
              <a:rPr lang="en-US" altLang="ko-KR" sz="5400" b="1" dirty="0" smtClean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</a:br>
            <a:r>
              <a:rPr lang="ko-KR" altLang="en-US" sz="5400" b="1" dirty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  <a:t>왜 </a:t>
            </a:r>
            <a:r>
              <a:rPr lang="ko-KR" altLang="en-US" sz="5400" b="1" dirty="0" smtClean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  <a:t>추수감사절 기념해</a:t>
            </a:r>
            <a:r>
              <a:rPr lang="en-US" altLang="ko-KR" sz="5400" b="1" dirty="0">
                <a:solidFill>
                  <a:srgbClr val="FF0000"/>
                </a:solidFill>
                <a:latin typeface="Candara" panose="020E0502030303020204" pitchFamily="34" charset="0"/>
                <a:ea typeface="굴림" charset="-127"/>
              </a:rPr>
              <a:t>?</a:t>
            </a:r>
            <a:endParaRPr lang="en-US" altLang="ko-KR" sz="5400" b="1" dirty="0" smtClean="0">
              <a:solidFill>
                <a:srgbClr val="FF0000"/>
              </a:solidFill>
              <a:latin typeface="Candara" panose="020E0502030303020204" pitchFamily="34" charset="0"/>
              <a:ea typeface="굴림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7063" y="3068638"/>
            <a:ext cx="5437385" cy="2667000"/>
          </a:xfrm>
        </p:spPr>
        <p:txBody>
          <a:bodyPr/>
          <a:lstStyle/>
          <a:p>
            <a:r>
              <a:rPr lang="en-US" altLang="ko-KR" b="1" dirty="0" smtClean="0">
                <a:solidFill>
                  <a:schemeClr val="accent3"/>
                </a:solidFill>
                <a:latin typeface="Estrangelo Edessa" panose="03080600000000000000" pitchFamily="66" charset="0"/>
                <a:ea typeface="굴림" charset="-127"/>
                <a:cs typeface="Estrangelo Edessa" panose="03080600000000000000" pitchFamily="66" charset="0"/>
              </a:rPr>
              <a:t>A long time ago…….</a:t>
            </a:r>
          </a:p>
          <a:p>
            <a:r>
              <a:rPr lang="en-US" altLang="ko-KR" sz="3600" b="1" dirty="0" smtClean="0">
                <a:solidFill>
                  <a:schemeClr val="accent3"/>
                </a:solidFill>
                <a:latin typeface="Estrangelo Edessa" panose="03080600000000000000" pitchFamily="66" charset="0"/>
                <a:ea typeface="굴림" charset="-127"/>
                <a:cs typeface="Estrangelo Edessa" panose="03080600000000000000" pitchFamily="66" charset="0"/>
              </a:rPr>
              <a:t>There were many Native Americans who lived in America.</a:t>
            </a:r>
          </a:p>
        </p:txBody>
      </p:sp>
    </p:spTree>
    <p:extLst>
      <p:ext uri="{BB962C8B-B14F-4D97-AF65-F5344CB8AC3E}">
        <p14:creationId xmlns:p14="http://schemas.microsoft.com/office/powerpoint/2010/main" val="30604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__________</a:t>
            </a:r>
            <a:endParaRPr lang="ko-KR" alt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506779" cy="3654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90872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</a:rPr>
              <a:t>video games.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5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__________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90872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prstClr val="white"/>
                </a:solidFill>
              </a:rPr>
              <a:t>Angry Birds.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411416" cy="3343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9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_______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90872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 smtClean="0">
                <a:solidFill>
                  <a:prstClr val="white"/>
                </a:solidFill>
              </a:rPr>
              <a:t>Bibimbap</a:t>
            </a:r>
            <a:r>
              <a:rPr lang="en-US" altLang="ko-KR" sz="2800" dirty="0" smtClean="0">
                <a:solidFill>
                  <a:prstClr val="white"/>
                </a:solidFill>
              </a:rPr>
              <a:t>.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67" y="1844824"/>
            <a:ext cx="5403850" cy="4052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641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90872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prstClr val="white"/>
                </a:solidFill>
              </a:rPr>
              <a:t>둘리</a:t>
            </a:r>
            <a:r>
              <a:rPr lang="en-US" altLang="ko-KR" sz="2800" dirty="0" smtClean="0">
                <a:solidFill>
                  <a:prstClr val="white"/>
                </a:solidFill>
              </a:rPr>
              <a:t>.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68" y="1772816"/>
            <a:ext cx="4262015" cy="418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988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________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90872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 smtClean="0">
                <a:solidFill>
                  <a:prstClr val="white"/>
                </a:solidFill>
              </a:rPr>
              <a:t>Lotte</a:t>
            </a:r>
            <a:r>
              <a:rPr lang="en-US" altLang="ko-KR" sz="2800" dirty="0" smtClean="0">
                <a:solidFill>
                  <a:prstClr val="white"/>
                </a:solidFill>
              </a:rPr>
              <a:t> World.</a:t>
            </a:r>
            <a:endParaRPr lang="ko-KR" altLang="en-US" sz="2800" dirty="0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26822"/>
            <a:ext cx="5619874" cy="4214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761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I’m thankful for ____</a:t>
            </a:r>
            <a:endParaRPr lang="ko-KR" alt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067688" cy="4052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83671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prstClr val="white"/>
                </a:solidFill>
              </a:rPr>
              <a:t>c</a:t>
            </a:r>
            <a:r>
              <a:rPr lang="en-US" altLang="ko-KR" sz="3200" dirty="0" smtClean="0">
                <a:solidFill>
                  <a:prstClr val="white"/>
                </a:solidFill>
              </a:rPr>
              <a:t>ats.</a:t>
            </a:r>
            <a:endParaRPr lang="ko-KR" alt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4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125112" cy="4051437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What are you thankful for?</a:t>
            </a:r>
            <a:endParaRPr lang="ko-KR" altLang="en-US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485">
            <a:off x="461425" y="476672"/>
            <a:ext cx="1993404" cy="19934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881">
            <a:off x="6429101" y="4653137"/>
            <a:ext cx="2399513" cy="1989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891">
            <a:off x="6279195" y="546700"/>
            <a:ext cx="2680726" cy="17877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757">
            <a:off x="290400" y="4678770"/>
            <a:ext cx="3198574" cy="1999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02466"/>
            <a:ext cx="7125113" cy="924475"/>
          </a:xfrm>
        </p:spPr>
        <p:txBody>
          <a:bodyPr/>
          <a:lstStyle/>
          <a:p>
            <a:r>
              <a:rPr lang="en-US" altLang="ko-KR" sz="3600" dirty="0" smtClean="0"/>
              <a:t>I’m thankful for…</a:t>
            </a:r>
            <a:endParaRPr lang="ko-KR" alt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28800"/>
            <a:ext cx="7534146" cy="3456384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Let’s make a “turkey feather”</a:t>
            </a:r>
          </a:p>
          <a:p>
            <a:pPr lvl="1">
              <a:buFont typeface="+mj-lt"/>
              <a:buAutoNum type="arabicPeriod"/>
            </a:pPr>
            <a:r>
              <a:rPr lang="en-US" altLang="ko-KR" sz="2400" dirty="0" smtClean="0"/>
              <a:t>Trace your hand (</a:t>
            </a:r>
            <a:r>
              <a:rPr lang="ko-KR" altLang="en-US" sz="2400" dirty="0" smtClean="0"/>
              <a:t>종이 </a:t>
            </a:r>
            <a:r>
              <a:rPr lang="ko-KR" altLang="en-US" sz="2400" dirty="0"/>
              <a:t>위에 너의 손을따라 </a:t>
            </a:r>
            <a:r>
              <a:rPr lang="ko-KR" altLang="en-US" sz="2400" dirty="0" smtClean="0"/>
              <a:t>그려</a:t>
            </a:r>
            <a:r>
              <a:rPr lang="ko-KR" altLang="en-US" sz="2400" dirty="0"/>
              <a:t>줘</a:t>
            </a:r>
            <a:r>
              <a:rPr lang="ko-KR" altLang="en-US" sz="2400" dirty="0" smtClean="0"/>
              <a:t>요</a:t>
            </a:r>
            <a:r>
              <a:rPr lang="en-US" altLang="ko-KR" sz="2400" dirty="0" smtClean="0"/>
              <a:t>)</a:t>
            </a:r>
          </a:p>
          <a:p>
            <a:pPr lvl="1">
              <a:buFont typeface="+mj-lt"/>
              <a:buAutoNum type="arabicPeriod"/>
            </a:pPr>
            <a:r>
              <a:rPr lang="en-US" altLang="ko-KR" sz="2400" dirty="0" smtClean="0"/>
              <a:t>Cut  (</a:t>
            </a:r>
            <a:r>
              <a:rPr lang="ko-KR" altLang="en-US" sz="2400" dirty="0" smtClean="0"/>
              <a:t>자르다</a:t>
            </a:r>
            <a:r>
              <a:rPr lang="en-US" altLang="ko-KR" sz="2400" dirty="0" smtClean="0"/>
              <a:t>)</a:t>
            </a:r>
          </a:p>
          <a:p>
            <a:r>
              <a:rPr lang="en-US" altLang="ko-KR" sz="2800" dirty="0" smtClean="0"/>
              <a:t>Write “I am thankful for…”</a:t>
            </a:r>
          </a:p>
          <a:p>
            <a:r>
              <a:rPr lang="en-US" altLang="ko-KR" sz="2800" dirty="0" smtClean="0"/>
              <a:t>Write 4 things you are thankful for.</a:t>
            </a:r>
          </a:p>
          <a:p>
            <a:r>
              <a:rPr lang="en-US" altLang="ko-KR" sz="2800" dirty="0" smtClean="0"/>
              <a:t>Draw a picture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그림을 그려요</a:t>
            </a:r>
            <a:r>
              <a:rPr lang="en-US" altLang="ko-KR" sz="2400" dirty="0" smtClean="0"/>
              <a:t>)</a:t>
            </a:r>
          </a:p>
          <a:p>
            <a:r>
              <a:rPr lang="en-US" altLang="ko-KR" sz="2800" dirty="0" smtClean="0"/>
              <a:t>Write your name and class number (</a:t>
            </a:r>
            <a:r>
              <a:rPr lang="ko-KR" altLang="en-US" sz="2800" dirty="0" smtClean="0"/>
              <a:t>반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  <p:pic>
        <p:nvPicPr>
          <p:cNvPr id="3076" name="Picture 4" descr="http://2.bp.blogspot.com/-fuKv_oVvCEg/UFczXPJJKAI/AAAAAAAACmQ/WK04Gm2As5g/s1600/IMG_9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7685"/>
            <a:ext cx="507497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77167"/>
            <a:ext cx="5976664" cy="57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2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4191000" y="685800"/>
            <a:ext cx="4267200" cy="2914650"/>
          </a:xfrm>
        </p:spPr>
        <p:txBody>
          <a:bodyPr/>
          <a:lstStyle/>
          <a:p>
            <a:endParaRPr lang="en-US" altLang="ko-KR" dirty="0" smtClean="0">
              <a:ea typeface="굴림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262" y="4191000"/>
            <a:ext cx="4343400" cy="2667000"/>
          </a:xfrm>
        </p:spPr>
        <p:txBody>
          <a:bodyPr>
            <a:normAutofit/>
          </a:bodyPr>
          <a:lstStyle/>
          <a:p>
            <a:endParaRPr lang="en-US" altLang="ko-KR" dirty="0" smtClean="0">
              <a:solidFill>
                <a:srgbClr val="898989"/>
              </a:solidFill>
              <a:ea typeface="굴림" charset="-127"/>
            </a:endParaRPr>
          </a:p>
        </p:txBody>
      </p:sp>
      <p:pic>
        <p:nvPicPr>
          <p:cNvPr id="19459" name="Picture 3" descr="histor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692150"/>
            <a:ext cx="59404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260350"/>
            <a:ext cx="3600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4000" dirty="0">
                <a:solidFill>
                  <a:prstClr val="black"/>
                </a:solidFill>
                <a:latin typeface="Felix Titling"/>
                <a:ea typeface="굴림" charset="-127"/>
              </a:rPr>
              <a:t>Native Americans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95513" y="1628775"/>
            <a:ext cx="1081087" cy="21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56325" y="26035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4000" dirty="0">
                <a:solidFill>
                  <a:prstClr val="black"/>
                </a:solidFill>
                <a:latin typeface="Felix Titling"/>
                <a:ea typeface="굴림" charset="-127"/>
              </a:rPr>
              <a:t>Pilgrims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885113" y="908050"/>
            <a:ext cx="719138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465" name="Subtitle 2"/>
          <p:cNvSpPr>
            <a:spLocks/>
          </p:cNvSpPr>
          <p:nvPr/>
        </p:nvSpPr>
        <p:spPr bwMode="auto">
          <a:xfrm>
            <a:off x="4621509" y="5237814"/>
            <a:ext cx="4824536" cy="143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ko-KR" sz="2800" b="1" dirty="0">
                <a:latin typeface="Calibri" panose="020F0502020204030204" pitchFamily="34" charset="0"/>
                <a:ea typeface="굴림" charset="-127"/>
              </a:rPr>
              <a:t>The </a:t>
            </a:r>
            <a:r>
              <a:rPr lang="en-US" altLang="ko-KR" sz="2800" b="1" dirty="0" smtClean="0">
                <a:latin typeface="Calibri" panose="020F0502020204030204" pitchFamily="34" charset="0"/>
                <a:ea typeface="굴림" charset="-127"/>
              </a:rPr>
              <a:t>Native </a:t>
            </a:r>
            <a:r>
              <a:rPr lang="en-US" altLang="ko-KR" sz="2800" b="1" dirty="0">
                <a:latin typeface="Calibri" panose="020F0502020204030204" pitchFamily="34" charset="0"/>
                <a:ea typeface="굴림" charset="-127"/>
              </a:rPr>
              <a:t>Americans </a:t>
            </a:r>
            <a:endParaRPr lang="en-US" altLang="ko-KR" sz="2800" b="1" dirty="0" smtClean="0">
              <a:latin typeface="Calibri" panose="020F0502020204030204" pitchFamily="34" charset="0"/>
              <a:ea typeface="굴림" charset="-127"/>
            </a:endParaRPr>
          </a:p>
          <a:p>
            <a:pPr algn="ctr" fontAlgn="base" latinLnBrk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ko-KR" sz="2800" b="1" dirty="0" smtClean="0">
                <a:latin typeface="Calibri" panose="020F0502020204030204" pitchFamily="34" charset="0"/>
                <a:ea typeface="굴림" charset="-127"/>
              </a:rPr>
              <a:t>helped </a:t>
            </a:r>
          </a:p>
          <a:p>
            <a:pPr algn="ctr" fontAlgn="base" latinLnBrk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ko-KR" sz="2800" b="1" dirty="0" smtClean="0">
                <a:latin typeface="Calibri" panose="020F0502020204030204" pitchFamily="34" charset="0"/>
                <a:ea typeface="굴림" charset="-127"/>
              </a:rPr>
              <a:t>the Pilgrims find food.</a:t>
            </a:r>
            <a:endParaRPr lang="en-US" altLang="ko-KR" sz="2800" b="1" dirty="0">
              <a:latin typeface="Calibri" panose="020F0502020204030204" pitchFamily="34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35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4191000" y="685800"/>
            <a:ext cx="4267200" cy="2914650"/>
          </a:xfrm>
        </p:spPr>
        <p:txBody>
          <a:bodyPr/>
          <a:lstStyle/>
          <a:p>
            <a:endParaRPr lang="en-US" altLang="ko-KR" dirty="0" smtClean="0">
              <a:ea typeface="굴림" charset="-127"/>
            </a:endParaRPr>
          </a:p>
        </p:txBody>
      </p:sp>
      <p:sp>
        <p:nvSpPr>
          <p:cNvPr id="21506" name="Subtitle 2"/>
          <p:cNvSpPr>
            <a:spLocks noGrp="1"/>
          </p:cNvSpPr>
          <p:nvPr>
            <p:ph type="subTitle" idx="1"/>
          </p:nvPr>
        </p:nvSpPr>
        <p:spPr>
          <a:xfrm>
            <a:off x="5004048" y="4581128"/>
            <a:ext cx="4248472" cy="1719482"/>
          </a:xfrm>
        </p:spPr>
        <p:txBody>
          <a:bodyPr/>
          <a:lstStyle/>
          <a:p>
            <a:r>
              <a:rPr lang="en-US" altLang="ko-KR" b="1" dirty="0" smtClean="0">
                <a:solidFill>
                  <a:schemeClr val="tx1"/>
                </a:solidFill>
                <a:ea typeface="굴림" charset="-127"/>
              </a:rPr>
              <a:t>The pilgrims made dinner for the native Americans to say “Thank you!”</a:t>
            </a:r>
          </a:p>
        </p:txBody>
      </p:sp>
      <p:pic>
        <p:nvPicPr>
          <p:cNvPr id="21507" name="Picture 3" descr="936_TurkeyThanksgiv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88913"/>
            <a:ext cx="46101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 descr="Hungry%20Pilgr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8775"/>
            <a:ext cx="364966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6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ko-KR" dirty="0" smtClean="0">
              <a:solidFill>
                <a:srgbClr val="898989"/>
              </a:solidFill>
              <a:ea typeface="굴림" charset="-127"/>
            </a:endParaRPr>
          </a:p>
        </p:txBody>
      </p:sp>
      <p:pic>
        <p:nvPicPr>
          <p:cNvPr id="23555" name="Picture 3" descr="Thanksgiving-pilgrims and indians at tabl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916113"/>
            <a:ext cx="56165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/>
          <p:nvPr/>
        </p:nvSpPr>
        <p:spPr>
          <a:xfrm>
            <a:off x="1907704" y="409861"/>
            <a:ext cx="2339646" cy="1728043"/>
          </a:xfrm>
          <a:prstGeom prst="wedgeEllipseCallout">
            <a:avLst>
              <a:gd name="adj1" fmla="val 29689"/>
              <a:gd name="adj2" fmla="val 668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r>
              <a:rPr lang="en-US" sz="2800" dirty="0" smtClean="0">
                <a:solidFill>
                  <a:prstClr val="white"/>
                </a:solidFill>
              </a:rPr>
              <a:t>Wow! You’re welcome!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092950" y="836613"/>
            <a:ext cx="2051050" cy="129698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r>
              <a:rPr lang="en-US" sz="2800" dirty="0">
                <a:solidFill>
                  <a:prstClr val="white"/>
                </a:solidFill>
              </a:rPr>
              <a:t>Thank you for your help!</a:t>
            </a:r>
          </a:p>
        </p:txBody>
      </p:sp>
      <p:pic>
        <p:nvPicPr>
          <p:cNvPr id="7" name="MS910220072[1]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S900388536[1].wav">
            <a:hlinkClick r:id="" action="ppaction://media"/>
          </p:cNvPr>
          <p:cNvPicPr>
            <a:picLocks noRot="1" noChangeAspect="1"/>
          </p:cNvPicPr>
          <p:nvPr>
            <a:wavAudioFile r:embed="rId2" name="MS900388536[1]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04025" y="3429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2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>
          <a:xfrm>
            <a:off x="2411760" y="1124744"/>
            <a:ext cx="6190456" cy="291465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</a:rPr>
              <a:t>Today… </a:t>
            </a:r>
            <a:br>
              <a:rPr lang="en-US" altLang="ko-KR" dirty="0" smtClean="0">
                <a:ea typeface="굴림" charset="-127"/>
              </a:rPr>
            </a:br>
            <a:r>
              <a:rPr lang="en-US" altLang="ko-KR" dirty="0">
                <a:ea typeface="굴림" charset="-127"/>
              </a:rPr>
              <a:t/>
            </a:r>
            <a:br>
              <a:rPr lang="en-US" altLang="ko-KR" dirty="0">
                <a:ea typeface="굴림" charset="-127"/>
              </a:rPr>
            </a:br>
            <a:r>
              <a:rPr lang="en-US" altLang="ko-KR" dirty="0" smtClean="0">
                <a:ea typeface="굴림" charset="-127"/>
              </a:rPr>
              <a:t>Thanksgiving is to say “Thank you” to family and friends!</a:t>
            </a:r>
          </a:p>
        </p:txBody>
      </p:sp>
    </p:spTree>
    <p:extLst>
      <p:ext uri="{BB962C8B-B14F-4D97-AF65-F5344CB8AC3E}">
        <p14:creationId xmlns:p14="http://schemas.microsoft.com/office/powerpoint/2010/main" val="3736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P030003936">
  <a:themeElements>
    <a:clrScheme name="Butterfly">
      <a:dk1>
        <a:sysClr val="windowText" lastClr="000000"/>
      </a:dk1>
      <a:lt1>
        <a:sysClr val="window" lastClr="FFFFFF"/>
      </a:lt1>
      <a:dk2>
        <a:srgbClr val="444D26"/>
      </a:dk2>
      <a:lt2>
        <a:srgbClr val="F9FDEF"/>
      </a:lt2>
      <a:accent1>
        <a:srgbClr val="4B7937"/>
      </a:accent1>
      <a:accent2>
        <a:srgbClr val="B79214"/>
      </a:accent2>
      <a:accent3>
        <a:srgbClr val="935409"/>
      </a:accent3>
      <a:accent4>
        <a:srgbClr val="7153A0"/>
      </a:accent4>
      <a:accent5>
        <a:srgbClr val="4E74A3"/>
      </a:accent5>
      <a:accent6>
        <a:srgbClr val="6F6702"/>
      </a:accent6>
      <a:hlink>
        <a:srgbClr val="CB7E0E"/>
      </a:hlink>
      <a:folHlink>
        <a:srgbClr val="7C92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7843725</TotalTime>
  <Words>945</Words>
  <Application>Microsoft Office PowerPoint</Application>
  <PresentationFormat>화면 슬라이드 쇼(4:3)</PresentationFormat>
  <Paragraphs>178</Paragraphs>
  <Slides>57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57</vt:i4>
      </vt:variant>
    </vt:vector>
  </HeadingPairs>
  <TitlesOfParts>
    <vt:vector size="62" baseType="lpstr">
      <vt:lpstr>Office 테마</vt:lpstr>
      <vt:lpstr>1_Office 테마</vt:lpstr>
      <vt:lpstr>Autumn</vt:lpstr>
      <vt:lpstr>TP030003936</vt:lpstr>
      <vt:lpstr>1_Autumn</vt:lpstr>
      <vt:lpstr>PowerPoint 프레젠테이션</vt:lpstr>
      <vt:lpstr>When is Thanksgiving?</vt:lpstr>
      <vt:lpstr>Native Americans (아메리카 원주민) </vt:lpstr>
      <vt:lpstr>Pilgrim  (순례자) </vt:lpstr>
      <vt:lpstr>Why do we celebrate Thanksgiving?  왜 추수감사절 기념해?</vt:lpstr>
      <vt:lpstr>PowerPoint 프레젠테이션</vt:lpstr>
      <vt:lpstr>PowerPoint 프레젠테이션</vt:lpstr>
      <vt:lpstr>PowerPoint 프레젠테이션</vt:lpstr>
      <vt:lpstr>Today…   Thanksgiving is to say “Thank you” to family and friends!</vt:lpstr>
      <vt:lpstr>Thanksgiving Today </vt:lpstr>
      <vt:lpstr>Traditional Food: Turkey (칠면조)</vt:lpstr>
      <vt:lpstr>Gravy </vt:lpstr>
      <vt:lpstr>Mashed Potatoes (으깬 감자)</vt:lpstr>
      <vt:lpstr>Sweet Potatoes (고구마)</vt:lpstr>
      <vt:lpstr>Stuffing </vt:lpstr>
      <vt:lpstr>Cranberry Sauce (덩굴월귤 소스) </vt:lpstr>
      <vt:lpstr>Pumpkin Pie </vt:lpstr>
      <vt:lpstr>Green Bean Casserole (껍질콩 캐서롤)  </vt:lpstr>
      <vt:lpstr>Traditional Activities  전통적인 놀이</vt:lpstr>
      <vt:lpstr>Football</vt:lpstr>
      <vt:lpstr>Thanksgiving Parade</vt:lpstr>
      <vt:lpstr>Black Friday </vt:lpstr>
      <vt:lpstr>Thanksgiving Across America</vt:lpstr>
      <vt:lpstr>Kristen Teacher’s Thanksgiving</vt:lpstr>
      <vt:lpstr>My Family’s Traditional Food</vt:lpstr>
      <vt:lpstr>My Family’s Traditional Food </vt:lpstr>
      <vt:lpstr>My Family’s Traditional Food</vt:lpstr>
      <vt:lpstr>PowerPoint 프레젠테이션</vt:lpstr>
      <vt:lpstr>Vegetables (야채)</vt:lpstr>
      <vt:lpstr>Dessert</vt:lpstr>
      <vt:lpstr>My Family’s Traditional Activities</vt:lpstr>
      <vt:lpstr>My Family’s Traditional Activities</vt:lpstr>
      <vt:lpstr>Thanksgiving Scavenger Hunt (물건 찾기 게임)</vt:lpstr>
      <vt:lpstr>How to Play</vt:lpstr>
      <vt:lpstr>Points</vt:lpstr>
      <vt:lpstr>Rules</vt:lpstr>
      <vt:lpstr>Classroom Names</vt:lpstr>
      <vt:lpstr>Other locations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 is “Being thankful”?</vt:lpstr>
      <vt:lpstr>I’m thankful for __________</vt:lpstr>
      <vt:lpstr>I’m thankful for __________</vt:lpstr>
      <vt:lpstr>I’m thankful for _______</vt:lpstr>
      <vt:lpstr>I’m thankful for ___</vt:lpstr>
      <vt:lpstr>I’m thankful for ________</vt:lpstr>
      <vt:lpstr>I’m thankful for ____</vt:lpstr>
      <vt:lpstr>PowerPoint 프레젠테이션</vt:lpstr>
      <vt:lpstr>I’m thankful for…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Find your name tag.  2. Take a worksheet.  3. Sit down.</dc:title>
  <dc:creator>tg</dc:creator>
  <cp:lastModifiedBy>영어실</cp:lastModifiedBy>
  <cp:revision>76</cp:revision>
  <dcterms:created xsi:type="dcterms:W3CDTF">2014-11-05T04:18:36Z</dcterms:created>
  <dcterms:modified xsi:type="dcterms:W3CDTF">2014-12-01T05:23:54Z</dcterms:modified>
</cp:coreProperties>
</file>