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74" r:id="rId9"/>
    <p:sldId id="266" r:id="rId10"/>
    <p:sldId id="267" r:id="rId11"/>
    <p:sldId id="275" r:id="rId12"/>
    <p:sldId id="268" r:id="rId13"/>
    <p:sldId id="269" r:id="rId14"/>
    <p:sldId id="270" r:id="rId15"/>
    <p:sldId id="271" r:id="rId16"/>
    <p:sldId id="272" r:id="rId17"/>
    <p:sldId id="273" r:id="rId18"/>
    <p:sldId id="276" r:id="rId19"/>
    <p:sldId id="278" r:id="rId20"/>
    <p:sldId id="279" r:id="rId21"/>
    <p:sldId id="277" r:id="rId22"/>
    <p:sldId id="280" r:id="rId23"/>
    <p:sldId id="281" r:id="rId24"/>
    <p:sldId id="282" r:id="rId25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64" y="34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008597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ransition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youtu.be/7xEX-48RHCY" TargetMode="External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utumn-fall-wallpaper-hd-2.jpg"/>
          <p:cNvPicPr/>
          <p:nvPr/>
        </p:nvPicPr>
        <p:blipFill>
          <a:blip r:embed="rId2">
            <a:extLst/>
          </a:blip>
          <a:srcRect l="12500" r="1250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660400" y="13716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5400" spc="863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5400" cap="all" spc="863">
                <a:solidFill>
                  <a:srgbClr val="FFFFFF"/>
                </a:solidFill>
              </a:rPr>
              <a:t>Fall in america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defTabSz="566674">
              <a:defRPr sz="2328" spc="37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fashion. trends. pop culture.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069e9ca2b27f301e291606719bd2210b.jpg"/>
          <p:cNvPicPr/>
          <p:nvPr/>
        </p:nvPicPr>
        <p:blipFill>
          <a:blip r:embed="rId2">
            <a:extLst/>
          </a:blip>
          <a:srcRect t="7826" b="40720"/>
          <a:stretch>
            <a:fillRect/>
          </a:stretch>
        </p:blipFill>
        <p:spPr>
          <a:xfrm>
            <a:off x="6502400" y="-264360"/>
            <a:ext cx="6502400" cy="10036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abreakey_starbucks-fall2011-1.jpg"/>
          <p:cNvPicPr/>
          <p:nvPr/>
        </p:nvPicPr>
        <p:blipFill>
          <a:blip r:embed="rId3">
            <a:extLst/>
          </a:blip>
          <a:srcRect l="15772" t="6574" r="45627" b="6574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logs.app.com/food/files/2013/01/Pirouline-Hot-Chocolate-Cockt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5583677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travelandleisure.com/images/amexpub/0018/4709/201012-w-hot-choc-little-n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32" y="73025"/>
            <a:ext cx="30480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t2.gstatic.com/images?q=tbn:ANd9GcR9r78SXD32s190di_huzTI4OLZXOKxstum5SrJ9E9aJB8L1gb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04" y="3692525"/>
            <a:ext cx="5608631" cy="427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gypsyfreelance.files.wordpress.com/2012/06/cute-kawaii-stuff-epicute-lovely-hot-chocolat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298" y="320675"/>
            <a:ext cx="3388502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0942" y="7010400"/>
            <a:ext cx="42017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 smtClean="0"/>
              <a:t>Hot cocoa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17742266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jack-o-lantern-pumpkins-11288879970iUJP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21450" y="2710180"/>
            <a:ext cx="6502400" cy="433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halloween-pumpkin-carving-ideas-1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8494" y="-53510"/>
            <a:ext cx="7395465" cy="9860620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351003" y="1085850"/>
            <a:ext cx="4810684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600" b="1" dirty="0">
                <a:solidFill>
                  <a:srgbClr val="FFFFFF"/>
                </a:solidFill>
              </a:rPr>
              <a:t>Pumpkin Carving</a:t>
            </a:r>
          </a:p>
        </p:txBody>
      </p:sp>
      <p:sp>
        <p:nvSpPr>
          <p:cNvPr id="135" name="Shape 135"/>
          <p:cNvSpPr/>
          <p:nvPr/>
        </p:nvSpPr>
        <p:spPr>
          <a:xfrm>
            <a:off x="8067801" y="7481404"/>
            <a:ext cx="38668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Jack-o’-lanterns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halloween-costume-kids-ftr.jpg"/>
          <p:cNvPicPr/>
          <p:nvPr/>
        </p:nvPicPr>
        <p:blipFill>
          <a:blip r:embed="rId2">
            <a:extLst/>
          </a:blip>
          <a:srcRect l="8333" r="833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7680814" y="-158751"/>
            <a:ext cx="5364773" cy="153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3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8300" b="1" dirty="0"/>
              <a:t>Halloween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Feature-Thanksgiving-modern-classics-1200x800.jpg"/>
          <p:cNvPicPr/>
          <p:nvPr/>
        </p:nvPicPr>
        <p:blipFill>
          <a:blip r:embed="rId2">
            <a:extLst/>
          </a:blip>
          <a:srcRect l="5555" r="5555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Shape 141"/>
          <p:cNvSpPr/>
          <p:nvPr/>
        </p:nvSpPr>
        <p:spPr>
          <a:xfrm>
            <a:off x="3651676" y="1657974"/>
            <a:ext cx="5065320" cy="1193801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3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6300" b="1" dirty="0"/>
              <a:t>Thanksgiving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Midtown-Village-Fall-Festival-Roundup-680u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01" y="4371032"/>
            <a:ext cx="8636001" cy="575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WAF.cornhole player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0200" y="-31750"/>
            <a:ext cx="6350000" cy="4533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s (11)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18870" y="6258651"/>
            <a:ext cx="5372766" cy="357533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/>
          <p:nvPr/>
        </p:nvSpPr>
        <p:spPr>
          <a:xfrm>
            <a:off x="8738127" y="4878750"/>
            <a:ext cx="4115665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200" b="1" dirty="0">
                <a:solidFill>
                  <a:srgbClr val="FFFFFF"/>
                </a:solidFill>
              </a:rPr>
              <a:t>Fall Festivals</a:t>
            </a:r>
          </a:p>
        </p:txBody>
      </p:sp>
      <p:pic>
        <p:nvPicPr>
          <p:cNvPr id="147" name="deberjeoisaibf13-0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6181" y="-29555"/>
            <a:ext cx="7698883" cy="45295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dayofthedeadfest.co.uk/wp-content/uploads/2012/07/app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18" y="5105400"/>
            <a:ext cx="6970122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3.bp.blogspot.com/-4TBSESjv4ns/Ti40B_8NxtI/AAAAAAAAEb4/6A0SW8bpwOo/s1600/IMG_03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3.amazonaws.com/media-kaboom/sites/default/files/Apple-Bobb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577" y="6125866"/>
            <a:ext cx="6046223" cy="36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62252" y="2035314"/>
            <a:ext cx="49151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Bobbing for Apples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48338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lavendersprinkles.files.wordpress.com/2011/09/apple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297" y="3363838"/>
            <a:ext cx="9651830" cy="641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tatic.flickr.com/95/275941558_c15cf24e8c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" y="11084"/>
            <a:ext cx="8130309" cy="65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reallifeboston.com/wordpress/wp-content/uploads/2013/09/applepick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6" y="6576037"/>
            <a:ext cx="4750956" cy="31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lumni.worcester.edu/s/140/images/editor/graphics/apple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062" y="-1"/>
            <a:ext cx="4286250" cy="46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49800" y="8904427"/>
            <a:ext cx="4168129" cy="83099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Apple Picking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80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400" y="7772400"/>
            <a:ext cx="4243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Pumpkin </a:t>
            </a:r>
            <a:r>
              <a:rPr lang="en-US" b="1" dirty="0"/>
              <a:t>Picking</a:t>
            </a:r>
          </a:p>
        </p:txBody>
      </p:sp>
      <p:pic>
        <p:nvPicPr>
          <p:cNvPr id="4098" name="Picture 2" descr="https://freeemployeenewsletter.files.wordpress.com/2014/10/pumpkin-pick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" y="-6927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seesawaustin.com/wp-content/uploads/2012/10/Pumpkin-Pat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59" y="4191000"/>
            <a:ext cx="8136941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236200" y="990600"/>
            <a:ext cx="244650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Pumpkin </a:t>
            </a:r>
            <a:endParaRPr lang="en-US" dirty="0" smtClean="0"/>
          </a:p>
          <a:p>
            <a:r>
              <a:rPr lang="en-US" dirty="0" smtClean="0"/>
              <a:t>Patch</a:t>
            </a:r>
            <a:endParaRPr lang="en-US" dirty="0"/>
          </a:p>
        </p:txBody>
      </p:sp>
      <p:sp>
        <p:nvSpPr>
          <p:cNvPr id="5" name="Left Arrow 4"/>
          <p:cNvSpPr/>
          <p:nvPr/>
        </p:nvSpPr>
        <p:spPr>
          <a:xfrm>
            <a:off x="9931400" y="2514600"/>
            <a:ext cx="1295400" cy="733961"/>
          </a:xfrm>
          <a:prstGeom prst="leftArrow">
            <a:avLst/>
          </a:prstGeom>
          <a:solidFill>
            <a:srgbClr val="FF000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all" spc="384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Avenir Medium"/>
              <a:ea typeface="Avenir Medium"/>
              <a:cs typeface="Avenir Medium"/>
              <a:sym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53233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boringpittsburgh.com/wp-content/uploads/2011/12/hozak-christmas-tree-farm-hayr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223" y="4230833"/>
            <a:ext cx="5715000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223" y="8686800"/>
            <a:ext cx="33313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Hay rides</a:t>
            </a:r>
            <a:endParaRPr lang="en-US" sz="5400" b="1" dirty="0"/>
          </a:p>
        </p:txBody>
      </p:sp>
      <p:pic>
        <p:nvPicPr>
          <p:cNvPr id="5122" name="Picture 2" descr="http://thepeachtreefarm.com/wp-content/uploads/2014/08/Tractor-Hayrides-at-The-Peach-Tree-Farm-in-Boonville-Missou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67151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umpkinfarm.net/wp-content/uploads/2011/06/hayrid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57200"/>
            <a:ext cx="6197600" cy="422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assets.becouply.com/uploads/Hayride_5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" y="4210051"/>
            <a:ext cx="561975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52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utumn-fall-wallpaper-hd-2.jpg"/>
          <p:cNvPicPr/>
          <p:nvPr/>
        </p:nvPicPr>
        <p:blipFill>
          <a:blip r:embed="rId2">
            <a:extLst/>
          </a:blip>
          <a:srcRect l="31250" r="31250"/>
          <a:stretch>
            <a:fillRect/>
          </a:stretch>
        </p:blipFill>
        <p:spPr>
          <a:xfrm>
            <a:off x="641985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Fall season in america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idx="1"/>
          </p:nvPr>
        </p:nvSpPr>
        <p:spPr>
          <a:xfrm>
            <a:off x="660400" y="2228850"/>
            <a:ext cx="5080000" cy="6057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DA600"/>
                </a:solidFill>
              </a:rPr>
              <a:t>FASHION</a:t>
            </a:r>
            <a:r>
              <a:rPr sz="3000">
                <a:solidFill>
                  <a:srgbClr val="FFFFFF"/>
                </a:solidFill>
              </a:rPr>
              <a:t> - What do people wear?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DA600"/>
                </a:solidFill>
              </a:rPr>
              <a:t>FOOD</a:t>
            </a:r>
            <a:r>
              <a:rPr sz="3000">
                <a:solidFill>
                  <a:srgbClr val="FFFFFF"/>
                </a:solidFill>
              </a:rPr>
              <a:t> - What do people eat?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DA600"/>
                </a:solidFill>
              </a:rPr>
              <a:t>FESTIVITIES</a:t>
            </a:r>
            <a:r>
              <a:rPr sz="3000">
                <a:solidFill>
                  <a:srgbClr val="FFFFFF"/>
                </a:solidFill>
              </a:rPr>
              <a:t> - What do people celebrate?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000" y="6405265"/>
            <a:ext cx="40030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Corn mazes</a:t>
            </a:r>
            <a:endParaRPr lang="en-US" sz="5400" b="1" dirty="0"/>
          </a:p>
        </p:txBody>
      </p:sp>
      <p:pic>
        <p:nvPicPr>
          <p:cNvPr id="6146" name="Picture 2" descr="http://1480newsnow.com/Portals/0/o-CORN-MAZE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5"/>
            <a:ext cx="8026400" cy="5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arinmodern.com/usr_img/49/fall-corn-maze_800_0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665951"/>
            <a:ext cx="7620000" cy="507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cache.boston.com/bonzai-fba/Original_Graphic/2011/09/19/corn_maze_comp__1316444134_07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68" y="13855"/>
            <a:ext cx="6070305" cy="4054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052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52017" y="5580132"/>
            <a:ext cx="6173485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/>
              <a:t>Raking and </a:t>
            </a:r>
          </a:p>
          <a:p>
            <a:r>
              <a:rPr lang="en-US" sz="5400" b="1" dirty="0" smtClean="0"/>
              <a:t>Jumping in Leaves</a:t>
            </a:r>
            <a:endParaRPr lang="en-US" sz="5400" b="1" dirty="0"/>
          </a:p>
        </p:txBody>
      </p:sp>
      <p:pic>
        <p:nvPicPr>
          <p:cNvPr id="7170" name="Picture 2" descr="http://www.adventuresinparenting.me/wp-content/uploads/2012/10/P10504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0"/>
            <a:ext cx="640016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communitytable.com/wp-content/uploads/2013/11/leaves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cityandbaby.com/storage/october-2011/Throwing%20Fall%20Leaves.jpg?__SQUARESPACE_CACHEVERSION=13176607377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" y="402907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72" y="8153400"/>
            <a:ext cx="891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youtu.be/7xEX-48RHCY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218998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://upload.wikimedia.org/wikipedia/commons/6/65/Football_cro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3581400"/>
            <a:ext cx="8229599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i.i.cbsi.com/cnwk.1d/i/tim/2013/02/20/football_62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4" y="247650"/>
            <a:ext cx="5905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whenwasitinvented.org/wp-content/uploads/2011/08/American-Footb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45" y="41564"/>
            <a:ext cx="6096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320322" y="5223164"/>
            <a:ext cx="386355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/>
              <a:t>American </a:t>
            </a:r>
          </a:p>
          <a:p>
            <a:r>
              <a:rPr lang="en-US" sz="6000" b="1" dirty="0" smtClean="0"/>
              <a:t>Football!!!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8057786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opticalheights.com/wp-content/uploads/2013/08/back-to-school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515475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ysticriveracupuncture.com/wp-content/uploads/2012/09/school_bus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00" y="187036"/>
            <a:ext cx="2857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sharing.redding.com/sharescnn/photo/2014/07/10/BACK%20TO%20SCHOOL%20FASHION_1405009761289_6751482_ver1.0_640_4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" y="502140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ieatgrass.com/wp-content/uploads/2014/09/6350425207_fbf7390f5c_o_cropped3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5000625"/>
            <a:ext cx="5181600" cy="346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3782" y="8686800"/>
            <a:ext cx="65024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800" b="1" dirty="0" smtClean="0"/>
              <a:t>…in September!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73210512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1143000"/>
            <a:ext cx="11229276" cy="110799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6600" b="1" dirty="0" smtClean="0"/>
              <a:t>Breaks in America (</a:t>
            </a:r>
            <a:r>
              <a:rPr lang="ko-KR" altLang="en-US" sz="6600" b="1" dirty="0" smtClean="0"/>
              <a:t>방학</a:t>
            </a:r>
            <a:r>
              <a:rPr lang="en-US" altLang="ko-KR" sz="6600" b="1" dirty="0" smtClean="0"/>
              <a:t>)</a:t>
            </a:r>
            <a:endParaRPr lang="en-US" sz="6600" b="1" dirty="0"/>
          </a:p>
        </p:txBody>
      </p:sp>
      <p:sp>
        <p:nvSpPr>
          <p:cNvPr id="3" name="Rectangle 2"/>
          <p:cNvSpPr/>
          <p:nvPr/>
        </p:nvSpPr>
        <p:spPr>
          <a:xfrm>
            <a:off x="406400" y="2819400"/>
            <a:ext cx="12344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b="1" dirty="0" smtClean="0"/>
              <a:t>Summer - 12 weeks (12</a:t>
            </a:r>
            <a:r>
              <a:rPr lang="ko-KR" altLang="en-US" sz="5400" b="1" dirty="0" smtClean="0"/>
              <a:t>주</a:t>
            </a:r>
            <a:r>
              <a:rPr lang="en-US" altLang="ko-KR" sz="5400" b="1" dirty="0" smtClean="0"/>
              <a:t>)</a:t>
            </a:r>
            <a:endParaRPr lang="en-US" sz="5400" b="1" dirty="0" smtClean="0"/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b="1" dirty="0" smtClean="0"/>
              <a:t>Thanksgiving - 3~4 days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b="1" dirty="0" smtClean="0"/>
              <a:t>Christmas - 22.12~02.01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77520837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f7a35a447961ef75dbe83524bb7b55fb.jpg"/>
          <p:cNvPicPr/>
          <p:nvPr/>
        </p:nvPicPr>
        <p:blipFill>
          <a:blip r:embed="rId2">
            <a:extLst/>
          </a:blip>
          <a:srcRect l="39" r="39"/>
          <a:stretch>
            <a:fillRect/>
          </a:stretch>
        </p:blipFill>
        <p:spPr>
          <a:xfrm>
            <a:off x="0" y="0"/>
            <a:ext cx="65024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/>
          <p:nvPr/>
        </p:nvSpPr>
        <p:spPr>
          <a:xfrm>
            <a:off x="1275501" y="408740"/>
            <a:ext cx="3198064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FFFFFF"/>
                </a:solidFill>
              </a:rPr>
              <a:t>FASHION</a:t>
            </a:r>
          </a:p>
        </p:txBody>
      </p:sp>
      <p:pic>
        <p:nvPicPr>
          <p:cNvPr id="58" name="fall-fashion-24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9700" y="-35637"/>
            <a:ext cx="6527800" cy="4948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fc3a637bf673ca4134627052ced7c1b7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9700" y="4914900"/>
            <a:ext cx="3626538" cy="4948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0bf6c46e2aa62408954b9b56b449e5f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045700" y="4916708"/>
            <a:ext cx="3431771" cy="5147656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/>
          <p:nvPr/>
        </p:nvSpPr>
        <p:spPr>
          <a:xfrm>
            <a:off x="6714836" y="49667"/>
            <a:ext cx="2663500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000" dirty="0" smtClean="0"/>
              <a:t>Cardigans</a:t>
            </a:r>
            <a:endParaRPr sz="4000" dirty="0"/>
          </a:p>
        </p:txBody>
      </p:sp>
      <p:sp>
        <p:nvSpPr>
          <p:cNvPr id="62" name="Shape 62"/>
          <p:cNvSpPr/>
          <p:nvPr/>
        </p:nvSpPr>
        <p:spPr>
          <a:xfrm>
            <a:off x="6731000" y="5149850"/>
            <a:ext cx="185572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 dirty="0">
                <a:solidFill>
                  <a:srgbClr val="FFFFFF"/>
                </a:solidFill>
              </a:rPr>
              <a:t>BOOTS</a:t>
            </a:r>
          </a:p>
        </p:txBody>
      </p:sp>
      <p:sp>
        <p:nvSpPr>
          <p:cNvPr id="63" name="Shape 63"/>
          <p:cNvSpPr/>
          <p:nvPr/>
        </p:nvSpPr>
        <p:spPr>
          <a:xfrm>
            <a:off x="10631284" y="4916708"/>
            <a:ext cx="11303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4000" dirty="0"/>
              <a:t>Hats</a:t>
            </a:r>
          </a:p>
        </p:txBody>
      </p:sp>
      <p:pic>
        <p:nvPicPr>
          <p:cNvPr id="64" name="miss-sixty-black-hooded-double-breasted-belted-wool-blend-pea-coat-product-1-4004594-890233695_large_flex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511196" y="-35637"/>
            <a:ext cx="4086380" cy="4948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7c5909a8fc7f91648cb0670af6404b79.jpg"/>
          <p:cNvPicPr/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8769039" y="2003507"/>
            <a:ext cx="3137522" cy="487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eebbb69a3599bd7285e49025df94e72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85477" y="1262097"/>
            <a:ext cx="2560415" cy="7229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4f1e2421f462d1303f26aed5505608b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9984" y="1149515"/>
            <a:ext cx="4622432" cy="6584785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Shape 69"/>
          <p:cNvSpPr/>
          <p:nvPr/>
        </p:nvSpPr>
        <p:spPr>
          <a:xfrm>
            <a:off x="1713706" y="7759699"/>
            <a:ext cx="2617788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FDA600"/>
                </a:solidFill>
              </a:rPr>
              <a:t>Leather Boots</a:t>
            </a:r>
          </a:p>
        </p:txBody>
      </p:sp>
      <p:sp>
        <p:nvSpPr>
          <p:cNvPr id="70" name="Shape 70"/>
          <p:cNvSpPr/>
          <p:nvPr/>
        </p:nvSpPr>
        <p:spPr>
          <a:xfrm>
            <a:off x="3783310" y="2946400"/>
            <a:ext cx="1551980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rPr>
              <a:t>Skinny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rPr>
              <a:t>Jeans</a:t>
            </a:r>
          </a:p>
        </p:txBody>
      </p:sp>
      <p:sp>
        <p:nvSpPr>
          <p:cNvPr id="71" name="Shape 71"/>
          <p:cNvSpPr/>
          <p:nvPr/>
        </p:nvSpPr>
        <p:spPr>
          <a:xfrm>
            <a:off x="3348539" y="536657"/>
            <a:ext cx="2421522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400" b="1" dirty="0">
                <a:solidFill>
                  <a:srgbClr val="FDA600"/>
                </a:solidFill>
              </a:rPr>
              <a:t>Leather Bag</a:t>
            </a:r>
          </a:p>
        </p:txBody>
      </p:sp>
      <p:sp>
        <p:nvSpPr>
          <p:cNvPr id="72" name="Shape 72"/>
          <p:cNvSpPr/>
          <p:nvPr/>
        </p:nvSpPr>
        <p:spPr>
          <a:xfrm>
            <a:off x="1637382" y="523957"/>
            <a:ext cx="117023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600" b="1">
                <a:solidFill>
                  <a:srgbClr val="FDA600"/>
                </a:solidFill>
              </a:rPr>
              <a:t>Scarf</a:t>
            </a:r>
          </a:p>
        </p:txBody>
      </p:sp>
      <p:sp>
        <p:nvSpPr>
          <p:cNvPr id="73" name="Shape 73"/>
          <p:cNvSpPr/>
          <p:nvPr/>
        </p:nvSpPr>
        <p:spPr>
          <a:xfrm>
            <a:off x="1452370" y="3832307"/>
            <a:ext cx="154026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500" b="1">
                <a:solidFill>
                  <a:srgbClr val="FDA600"/>
                </a:solidFill>
              </a:rPr>
              <a:t>Flannel</a:t>
            </a:r>
          </a:p>
        </p:txBody>
      </p:sp>
      <p:sp>
        <p:nvSpPr>
          <p:cNvPr id="74" name="Shape 74"/>
          <p:cNvSpPr/>
          <p:nvPr/>
        </p:nvSpPr>
        <p:spPr>
          <a:xfrm rot="14624713">
            <a:off x="2755205" y="7205579"/>
            <a:ext cx="813495" cy="421929"/>
          </a:xfrm>
          <a:prstGeom prst="rightArrow">
            <a:avLst>
              <a:gd name="adj1" fmla="val 22288"/>
              <a:gd name="adj2" fmla="val 36164"/>
            </a:avLst>
          </a:pr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 rot="5451808">
            <a:off x="1819582" y="1376279"/>
            <a:ext cx="813496" cy="421929"/>
          </a:xfrm>
          <a:prstGeom prst="rightArrow">
            <a:avLst>
              <a:gd name="adj1" fmla="val 22288"/>
              <a:gd name="adj2" fmla="val 36164"/>
            </a:avLst>
          </a:pr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 rot="6367443">
            <a:off x="4210112" y="1261979"/>
            <a:ext cx="813495" cy="421929"/>
          </a:xfrm>
          <a:prstGeom prst="rightArrow">
            <a:avLst>
              <a:gd name="adj1" fmla="val 22288"/>
              <a:gd name="adj2" fmla="val 36164"/>
            </a:avLst>
          </a:pr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7" name="Shape 77"/>
          <p:cNvSpPr/>
          <p:nvPr/>
        </p:nvSpPr>
        <p:spPr>
          <a:xfrm>
            <a:off x="9908678" y="7023099"/>
            <a:ext cx="858244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200" b="1">
                <a:solidFill>
                  <a:srgbClr val="FDA600"/>
                </a:solidFill>
              </a:rPr>
              <a:t>Vest</a:t>
            </a:r>
          </a:p>
        </p:txBody>
      </p:sp>
      <p:sp>
        <p:nvSpPr>
          <p:cNvPr id="78" name="Shape 78"/>
          <p:cNvSpPr/>
          <p:nvPr/>
        </p:nvSpPr>
        <p:spPr>
          <a:xfrm rot="17101866">
            <a:off x="10299005" y="6392779"/>
            <a:ext cx="813495" cy="421929"/>
          </a:xfrm>
          <a:prstGeom prst="rightArrow">
            <a:avLst>
              <a:gd name="adj1" fmla="val 22288"/>
              <a:gd name="adj2" fmla="val 36164"/>
            </a:avLst>
          </a:pr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9" name="Shape 79"/>
          <p:cNvSpPr/>
          <p:nvPr/>
        </p:nvSpPr>
        <p:spPr>
          <a:xfrm>
            <a:off x="6125970" y="3429000"/>
            <a:ext cx="1354560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Britannic Bold"/>
                <a:ea typeface="Britannic Bold"/>
                <a:cs typeface="Britannic Bold"/>
                <a:sym typeface="Britannic Bold"/>
              </a:rPr>
              <a:t>Big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Britannic Bold"/>
                <a:ea typeface="Britannic Bold"/>
                <a:cs typeface="Britannic Bold"/>
                <a:sym typeface="Britannic Bold"/>
              </a:rPr>
              <a:t>Sweater</a:t>
            </a:r>
          </a:p>
        </p:txBody>
      </p:sp>
      <p:sp>
        <p:nvSpPr>
          <p:cNvPr id="80" name="Shape 80"/>
          <p:cNvSpPr/>
          <p:nvPr/>
        </p:nvSpPr>
        <p:spPr>
          <a:xfrm>
            <a:off x="11933120" y="4610122"/>
            <a:ext cx="109966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solidFill>
                  <a:srgbClr val="FDA600"/>
                </a:solidFill>
                <a:latin typeface="Britannic Bold"/>
                <a:ea typeface="Britannic Bold"/>
                <a:cs typeface="Britannic Bold"/>
                <a:sym typeface="Britannic Bold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FDA600"/>
                </a:solidFill>
              </a:rPr>
              <a:t>Coffee</a:t>
            </a:r>
          </a:p>
        </p:txBody>
      </p:sp>
      <p:sp>
        <p:nvSpPr>
          <p:cNvPr id="81" name="Shape 81"/>
          <p:cNvSpPr/>
          <p:nvPr/>
        </p:nvSpPr>
        <p:spPr>
          <a:xfrm rot="12531500">
            <a:off x="11476980" y="4868779"/>
            <a:ext cx="813495" cy="421929"/>
          </a:xfrm>
          <a:prstGeom prst="rightArrow">
            <a:avLst>
              <a:gd name="adj1" fmla="val 22288"/>
              <a:gd name="adj2" fmla="val 36164"/>
            </a:avLst>
          </a:pr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000000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e774493d4c3ab7ca6917ef6537883ac0.jpg"/>
          <p:cNvPicPr/>
          <p:nvPr/>
        </p:nvPicPr>
        <p:blipFill>
          <a:blip r:embed="rId2">
            <a:extLst/>
          </a:blip>
          <a:srcRect l="231"/>
          <a:stretch>
            <a:fillRect/>
          </a:stretch>
        </p:blipFill>
        <p:spPr>
          <a:xfrm>
            <a:off x="8567042" y="-38100"/>
            <a:ext cx="4489167" cy="61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81320a069c021bf7bed803b9b56d918f.jpg"/>
          <p:cNvPicPr/>
          <p:nvPr/>
        </p:nvPicPr>
        <p:blipFill>
          <a:blip r:embed="rId3">
            <a:extLst/>
          </a:blip>
          <a:srcRect l="326"/>
          <a:stretch>
            <a:fillRect/>
          </a:stretch>
        </p:blipFill>
        <p:spPr>
          <a:xfrm>
            <a:off x="4339282" y="0"/>
            <a:ext cx="3414777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9d257b18055048272bc4e50f93560324.jpg"/>
          <p:cNvPicPr/>
          <p:nvPr/>
        </p:nvPicPr>
        <p:blipFill>
          <a:blip r:embed="rId4">
            <a:extLst/>
          </a:blip>
          <a:srcRect t="265" b="265"/>
          <a:stretch>
            <a:fillRect/>
          </a:stretch>
        </p:blipFill>
        <p:spPr>
          <a:xfrm>
            <a:off x="-38100" y="-44450"/>
            <a:ext cx="3564388" cy="53465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e6f8184de9031d45c782226d3442f77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58967" y="4553049"/>
            <a:ext cx="3564335" cy="5346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7" name="8e323a09853e27fcc0a20f276c9e949b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66800" y="4178300"/>
            <a:ext cx="4572000" cy="6096000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Shape 88"/>
          <p:cNvSpPr/>
          <p:nvPr/>
        </p:nvSpPr>
        <p:spPr>
          <a:xfrm rot="13342676">
            <a:off x="3992380" y="6783957"/>
            <a:ext cx="1569162" cy="693720"/>
          </a:xfrm>
          <a:prstGeom prst="rightArrow">
            <a:avLst>
              <a:gd name="adj1" fmla="val 32000"/>
              <a:gd name="adj2" fmla="val 117166"/>
            </a:avLst>
          </a:prstGeom>
          <a:solidFill>
            <a:srgbClr val="FCFA0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89" name="Shape 89"/>
          <p:cNvSpPr/>
          <p:nvPr/>
        </p:nvSpPr>
        <p:spPr>
          <a:xfrm>
            <a:off x="4260750" y="2984996"/>
            <a:ext cx="1327250" cy="647204"/>
          </a:xfrm>
          <a:prstGeom prst="rightArrow">
            <a:avLst>
              <a:gd name="adj1" fmla="val 32000"/>
              <a:gd name="adj2" fmla="val 123077"/>
            </a:avLst>
          </a:prstGeom>
          <a:solidFill>
            <a:srgbClr val="FCFA0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0" name="Shape 90"/>
          <p:cNvSpPr/>
          <p:nvPr/>
        </p:nvSpPr>
        <p:spPr>
          <a:xfrm rot="13037027">
            <a:off x="6667770" y="2694630"/>
            <a:ext cx="1287469" cy="600526"/>
          </a:xfrm>
          <a:prstGeom prst="rightArrow">
            <a:avLst>
              <a:gd name="adj1" fmla="val 32000"/>
              <a:gd name="adj2" fmla="val 123077"/>
            </a:avLst>
          </a:prstGeom>
          <a:solidFill>
            <a:srgbClr val="FCFA0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10161637" y="1003300"/>
            <a:ext cx="1700163" cy="660400"/>
          </a:xfrm>
          <a:prstGeom prst="rightArrow">
            <a:avLst>
              <a:gd name="adj1" fmla="val 32000"/>
              <a:gd name="adj2" fmla="val 123077"/>
            </a:avLst>
          </a:prstGeom>
          <a:solidFill>
            <a:srgbClr val="FCFA0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 rot="13342676">
            <a:off x="649477" y="2831595"/>
            <a:ext cx="1394957" cy="643968"/>
          </a:xfrm>
          <a:prstGeom prst="rightArrow">
            <a:avLst>
              <a:gd name="adj1" fmla="val 32000"/>
              <a:gd name="adj2" fmla="val 123077"/>
            </a:avLst>
          </a:prstGeom>
          <a:solidFill>
            <a:srgbClr val="FCFA0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 rot="13342676">
            <a:off x="8613909" y="6945972"/>
            <a:ext cx="1700163" cy="660401"/>
          </a:xfrm>
          <a:prstGeom prst="rightArrow">
            <a:avLst>
              <a:gd name="adj1" fmla="val 32000"/>
              <a:gd name="adj2" fmla="val 123077"/>
            </a:avLst>
          </a:prstGeom>
          <a:solidFill>
            <a:srgbClr val="FCFA0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>
            <a:off x="5232603" y="75438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5" name="Shape 95"/>
          <p:cNvSpPr/>
          <p:nvPr/>
        </p:nvSpPr>
        <p:spPr>
          <a:xfrm>
            <a:off x="7747203" y="31496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6" name="Shape 96"/>
          <p:cNvSpPr/>
          <p:nvPr/>
        </p:nvSpPr>
        <p:spPr>
          <a:xfrm>
            <a:off x="3677894" y="2775198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7" name="Shape 97"/>
          <p:cNvSpPr/>
          <p:nvPr/>
        </p:nvSpPr>
        <p:spPr>
          <a:xfrm>
            <a:off x="2044903" y="31496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8" name="Shape 98"/>
          <p:cNvSpPr/>
          <p:nvPr/>
        </p:nvSpPr>
        <p:spPr>
          <a:xfrm>
            <a:off x="10299903" y="77089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99" name="Shape 99"/>
          <p:cNvSpPr/>
          <p:nvPr/>
        </p:nvSpPr>
        <p:spPr>
          <a:xfrm>
            <a:off x="9538646" y="8001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5600" b="1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af5d50faff75ff29c1d35ce13c5059e2.jpg"/>
          <p:cNvPicPr/>
          <p:nvPr/>
        </p:nvPicPr>
        <p:blipFill>
          <a:blip r:embed="rId2">
            <a:extLst/>
          </a:blip>
          <a:srcRect l="141"/>
          <a:stretch>
            <a:fillRect/>
          </a:stretch>
        </p:blipFill>
        <p:spPr>
          <a:xfrm>
            <a:off x="3162299" y="0"/>
            <a:ext cx="3255807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150243f677e74c4336edff0c6c0b011a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3158744" cy="4738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0cdf9276584199577c3b19ede706bfc5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15295" y="-181093"/>
            <a:ext cx="6600971" cy="9956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eddf1de02429b839b0217167b98a66d4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16300" y="4324350"/>
            <a:ext cx="2997200" cy="5422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7b53d0435f352e67ce0a432728e6d2db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86401" y="4667184"/>
            <a:ext cx="3530687" cy="5296031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Shape 106"/>
          <p:cNvSpPr/>
          <p:nvPr/>
        </p:nvSpPr>
        <p:spPr>
          <a:xfrm rot="14472673">
            <a:off x="4372669" y="2251630"/>
            <a:ext cx="1389262" cy="606228"/>
          </a:xfrm>
          <a:prstGeom prst="rightArrow">
            <a:avLst>
              <a:gd name="adj1" fmla="val 32000"/>
              <a:gd name="adj2" fmla="val 108685"/>
            </a:avLst>
          </a:prstGeom>
          <a:solidFill>
            <a:srgbClr val="F1EF0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1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07" name="Shape 107"/>
          <p:cNvSpPr/>
          <p:nvPr/>
        </p:nvSpPr>
        <p:spPr>
          <a:xfrm rot="2608444">
            <a:off x="6681270" y="943173"/>
            <a:ext cx="1389262" cy="606227"/>
          </a:xfrm>
          <a:prstGeom prst="rightArrow">
            <a:avLst>
              <a:gd name="adj1" fmla="val 32000"/>
              <a:gd name="adj2" fmla="val 108685"/>
            </a:avLst>
          </a:prstGeom>
          <a:solidFill>
            <a:srgbClr val="F1EF0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b="1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08" name="Shape 108"/>
          <p:cNvSpPr/>
          <p:nvPr/>
        </p:nvSpPr>
        <p:spPr>
          <a:xfrm rot="19063123">
            <a:off x="337189" y="2679818"/>
            <a:ext cx="914610" cy="414250"/>
          </a:xfrm>
          <a:prstGeom prst="rightArrow">
            <a:avLst>
              <a:gd name="adj1" fmla="val 32000"/>
              <a:gd name="adj2" fmla="val 132618"/>
            </a:avLst>
          </a:prstGeom>
          <a:solidFill>
            <a:srgbClr val="F1EF0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 rot="18317877">
            <a:off x="7506639" y="5769173"/>
            <a:ext cx="1389262" cy="606227"/>
          </a:xfrm>
          <a:prstGeom prst="rightArrow">
            <a:avLst>
              <a:gd name="adj1" fmla="val 32000"/>
              <a:gd name="adj2" fmla="val 108685"/>
            </a:avLst>
          </a:prstGeom>
          <a:solidFill>
            <a:srgbClr val="F1EF0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 rot="18932047">
            <a:off x="918705" y="6788661"/>
            <a:ext cx="1389262" cy="606228"/>
          </a:xfrm>
          <a:prstGeom prst="rightArrow">
            <a:avLst>
              <a:gd name="adj1" fmla="val 32000"/>
              <a:gd name="adj2" fmla="val 108685"/>
            </a:avLst>
          </a:prstGeom>
          <a:solidFill>
            <a:srgbClr val="F1EF0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0557569" y="6632773"/>
            <a:ext cx="1389262" cy="606227"/>
          </a:xfrm>
          <a:prstGeom prst="rightArrow">
            <a:avLst>
              <a:gd name="adj1" fmla="val 32000"/>
              <a:gd name="adj2" fmla="val 108685"/>
            </a:avLst>
          </a:prstGeom>
          <a:solidFill>
            <a:srgbClr val="F1EF0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6002" y="7550150"/>
            <a:ext cx="36509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15140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151406"/>
                </a:solidFill>
              </a:rPr>
              <a:t>Leather Jacket</a:t>
            </a:r>
          </a:p>
        </p:txBody>
      </p:sp>
      <p:sp>
        <p:nvSpPr>
          <p:cNvPr id="113" name="Shape 113"/>
          <p:cNvSpPr/>
          <p:nvPr/>
        </p:nvSpPr>
        <p:spPr>
          <a:xfrm>
            <a:off x="6397244" y="76937"/>
            <a:ext cx="1251713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151406"/>
                </a:solidFill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151406"/>
                </a:solidFill>
              </a:rPr>
              <a:t>Coat</a:t>
            </a:r>
          </a:p>
        </p:txBody>
      </p:sp>
      <p:sp>
        <p:nvSpPr>
          <p:cNvPr id="114" name="Shape 114"/>
          <p:cNvSpPr/>
          <p:nvPr/>
        </p:nvSpPr>
        <p:spPr>
          <a:xfrm>
            <a:off x="7302703" y="65024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15" name="Shape 115"/>
          <p:cNvSpPr/>
          <p:nvPr/>
        </p:nvSpPr>
        <p:spPr>
          <a:xfrm>
            <a:off x="-12497" y="290830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5600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16" name="Shape 116"/>
          <p:cNvSpPr/>
          <p:nvPr/>
        </p:nvSpPr>
        <p:spPr>
          <a:xfrm>
            <a:off x="9804603" y="6402486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5600" b="1"/>
              <a:t>?</a:t>
            </a:r>
          </a:p>
        </p:txBody>
      </p:sp>
      <p:sp>
        <p:nvSpPr>
          <p:cNvPr id="117" name="Shape 117"/>
          <p:cNvSpPr/>
          <p:nvPr/>
        </p:nvSpPr>
        <p:spPr>
          <a:xfrm>
            <a:off x="5258003" y="3087840"/>
            <a:ext cx="509728" cy="1066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>
                <a:solidFill>
                  <a:srgbClr val="000000"/>
                </a:solidFill>
              </a:defRPr>
            </a:lvl1pPr>
          </a:lstStyle>
          <a:p>
            <a:pPr lvl="0">
              <a:defRPr sz="1800" b="0"/>
            </a:pPr>
            <a:r>
              <a:rPr sz="5600" b="1"/>
              <a:t>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e4e9fc32555a9ae1944193efccba546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5400" y="-12700"/>
            <a:ext cx="3856984" cy="578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b6d29cbb669200d9f13a1896c0c2a6f3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0063" y="-12700"/>
            <a:ext cx="5385537" cy="977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259f9f0e422089b0462845341894a65b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23872" y="-149538"/>
            <a:ext cx="3856984" cy="5785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caramelapple1.jpg"/>
          <p:cNvPicPr/>
          <p:nvPr/>
        </p:nvPicPr>
        <p:blipFill>
          <a:blip r:embed="rId5">
            <a:extLst/>
          </a:blip>
          <a:srcRect l="3333" t="13641" r="3333"/>
          <a:stretch>
            <a:fillRect/>
          </a:stretch>
        </p:blipFill>
        <p:spPr>
          <a:xfrm>
            <a:off x="-87585" y="5554468"/>
            <a:ext cx="7791532" cy="4806153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8925020" y="2743200"/>
            <a:ext cx="2875624" cy="320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900" b="1" dirty="0" smtClean="0">
                <a:solidFill>
                  <a:srgbClr val="FFFFFF"/>
                </a:solidFill>
              </a:rPr>
              <a:t>Fall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8900" b="1" dirty="0" smtClean="0">
                <a:solidFill>
                  <a:srgbClr val="FFFFFF"/>
                </a:solidFill>
              </a:rPr>
              <a:t>Food</a:t>
            </a:r>
            <a:endParaRPr sz="8900" b="1" dirty="0">
              <a:solidFill>
                <a:srgbClr val="FFFFFF"/>
              </a:solidFill>
            </a:endParaRPr>
          </a:p>
        </p:txBody>
      </p:sp>
      <p:pic>
        <p:nvPicPr>
          <p:cNvPr id="9218" name="Picture 2" descr="http://www.intheloop.com.sg/wp-content/uploads/2014/02/carrot-cake-with-a-carrot-on-top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134" y="6460907"/>
            <a:ext cx="4698631" cy="3324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018134" y="6460907"/>
            <a:ext cx="3175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Carrot </a:t>
            </a:r>
          </a:p>
          <a:p>
            <a:pPr algn="l"/>
            <a:r>
              <a:rPr lang="en-US" b="1" dirty="0" smtClean="0">
                <a:solidFill>
                  <a:schemeClr val="bg1"/>
                </a:solidFill>
              </a:rPr>
              <a:t>cake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4/4b/Apple_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" y="-14271"/>
            <a:ext cx="7105822" cy="486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oodnetwork.sndimg.com/content/dam/images/food/fullset/2008/1/4/0/IP0311_Paula_Apple_Pie_Fill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91" y="113468"/>
            <a:ext cx="6667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idylwildefarm.com/images/uploads/masthead_cider_donut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00" y="4776354"/>
            <a:ext cx="5334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rockpotofgold.com/wp-content/uploads/2012/02/Caramel_Apples_Close_up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6" y="4855186"/>
            <a:ext cx="3906982" cy="293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61300" y="7391400"/>
            <a:ext cx="4953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/>
              <a:t>Apples, apples, and more apples!</a:t>
            </a:r>
            <a:endParaRPr lang="en-US" sz="4400" b="1" dirty="0"/>
          </a:p>
        </p:txBody>
      </p:sp>
      <p:pic>
        <p:nvPicPr>
          <p:cNvPr id="3086" name="Picture 14" descr="http://loveyourreflection.net/wp-content/uploads/2010/11/hot_apple_cid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03" y="6685925"/>
            <a:ext cx="42767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0155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509be8c2988d652dadd3d0a67ae7026d.jpg"/>
          <p:cNvPicPr/>
          <p:nvPr/>
        </p:nvPicPr>
        <p:blipFill>
          <a:blip r:embed="rId2">
            <a:extLst/>
          </a:blip>
          <a:srcRect l="1597" t="12000" b="50680"/>
          <a:stretch>
            <a:fillRect/>
          </a:stretch>
        </p:blipFill>
        <p:spPr>
          <a:xfrm>
            <a:off x="7818238" y="4880667"/>
            <a:ext cx="5628000" cy="5507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ee3c7c647563130e5f99a21fdef9b8a6.jpg"/>
          <p:cNvPicPr/>
          <p:nvPr/>
        </p:nvPicPr>
        <p:blipFill>
          <a:blip r:embed="rId3">
            <a:extLst/>
          </a:blip>
          <a:srcRect l="4961" t="14470" b="14470"/>
          <a:stretch>
            <a:fillRect/>
          </a:stretch>
        </p:blipFill>
        <p:spPr>
          <a:xfrm>
            <a:off x="8180188" y="0"/>
            <a:ext cx="4904206" cy="487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Autumn Round Up Collage.jpg"/>
          <p:cNvPicPr/>
          <p:nvPr/>
        </p:nvPicPr>
        <p:blipFill>
          <a:blip r:embed="rId4">
            <a:extLst/>
          </a:blip>
          <a:srcRect t="7361" r="15146" b="22667"/>
          <a:stretch>
            <a:fillRect/>
          </a:stretch>
        </p:blipFill>
        <p:spPr>
          <a:xfrm>
            <a:off x="-1515532" y="0"/>
            <a:ext cx="9832247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136</Words>
  <Application>Microsoft Office PowerPoint</Application>
  <PresentationFormat>Custom</PresentationFormat>
  <Paragraphs>60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New_Template1</vt:lpstr>
      <vt:lpstr>Fall in america</vt:lpstr>
      <vt:lpstr>Fall season in america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 Harris</dc:title>
  <cp:lastModifiedBy>Kristen O'Brien</cp:lastModifiedBy>
  <cp:revision>10</cp:revision>
  <dcterms:modified xsi:type="dcterms:W3CDTF">2014-11-17T14:31:19Z</dcterms:modified>
</cp:coreProperties>
</file>