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8" r:id="rId3"/>
    <p:sldId id="273" r:id="rId4"/>
    <p:sldId id="271" r:id="rId5"/>
    <p:sldId id="260" r:id="rId6"/>
    <p:sldId id="259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83" r:id="rId17"/>
    <p:sldId id="274" r:id="rId18"/>
    <p:sldId id="281" r:id="rId19"/>
    <p:sldId id="275" r:id="rId20"/>
    <p:sldId id="276" r:id="rId21"/>
    <p:sldId id="277" r:id="rId22"/>
    <p:sldId id="278" r:id="rId23"/>
    <p:sldId id="279" r:id="rId24"/>
    <p:sldId id="284" r:id="rId25"/>
    <p:sldId id="286" r:id="rId26"/>
    <p:sldId id="288" r:id="rId27"/>
    <p:sldId id="289" r:id="rId28"/>
    <p:sldId id="287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35136-C7CD-467B-BCD2-DB7F941A7055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1E5F-6E30-44F5-B7F7-905DA2782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http://inspiredbydis.com/2015/06/inside-out-free-printable/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1E5F-6E30-44F5-B7F7-905DA27823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1E5F-6E30-44F5-B7F7-905DA27823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1E5F-6E30-44F5-B7F7-905DA27823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http://strawberrymommycakes.com/2015/06/12/printable-inside-out-emotions-board-game/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1E5F-6E30-44F5-B7F7-905DA27823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https://youtu.be/HDCkYDq-Op8?t=2m9s (</a:t>
            </a:r>
            <a:r>
              <a:rPr lang="en-US" altLang="ko-KR" dirty="0" smtClean="0"/>
              <a:t>see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next slide for folding vocabulary)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1E5F-6E30-44F5-B7F7-905DA27823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8545286" y="5873326"/>
            <a:ext cx="598714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7805057" y="2677886"/>
            <a:ext cx="1342507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 bwMode="gray">
          <a:xfrm>
            <a:off x="-10886" y="2917371"/>
            <a:ext cx="8632372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649224" y="6419088"/>
            <a:ext cx="78455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8668512" y="6419088"/>
            <a:ext cx="475488" cy="365760"/>
          </a:xfrm>
        </p:spPr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/>
          <p:nvPr/>
        </p:nvSpPr>
        <p:spPr bwMode="gray">
          <a:xfrm>
            <a:off x="1772575" y="0"/>
            <a:ext cx="1310936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gray">
          <a:xfrm>
            <a:off x="-5918" y="0"/>
            <a:ext cx="2019775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 bwMode="gray">
          <a:xfrm>
            <a:off x="-3132" y="895611"/>
            <a:ext cx="2156565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6576" y="36576"/>
            <a:ext cx="1856232" cy="365760"/>
          </a:xfrm>
        </p:spPr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8" name="Oval 17"/>
          <p:cNvSpPr/>
          <p:nvPr/>
        </p:nvSpPr>
        <p:spPr bwMode="gray">
          <a:xfrm>
            <a:off x="75895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gray">
          <a:xfrm>
            <a:off x="80467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gray">
          <a:xfrm>
            <a:off x="85039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6656" y="1755648"/>
            <a:ext cx="77724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76656" y="2834640"/>
            <a:ext cx="6437376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128016"/>
            <a:ext cx="6144768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7048"/>
            <a:ext cx="82296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6769373" y="6204296"/>
            <a:ext cx="852820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7411881" y="5623560"/>
            <a:ext cx="173736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274638"/>
            <a:ext cx="1682496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457200" y="274638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6583680"/>
            <a:ext cx="2133600" cy="228600"/>
          </a:xfrm>
        </p:spPr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70048" y="6583680"/>
            <a:ext cx="4114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7013448" y="6583680"/>
            <a:ext cx="457200" cy="228600"/>
          </a:xfrm>
        </p:spPr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9728"/>
            <a:ext cx="5943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438144"/>
            <a:ext cx="7735824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029968" y="1929384"/>
            <a:ext cx="6419088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2161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6733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73152"/>
            <a:ext cx="6144768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056" y="1426464"/>
            <a:ext cx="4041648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" y="2240280"/>
            <a:ext cx="4050792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599432" y="1426464"/>
            <a:ext cx="4041648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9432" y="2240280"/>
            <a:ext cx="4050792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3152"/>
            <a:ext cx="70043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9728"/>
            <a:ext cx="700430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575303" y="411480"/>
            <a:ext cx="5148072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4208"/>
            <a:ext cx="5111750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0080" y="1664208"/>
            <a:ext cx="2825496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2257" y="6583680"/>
            <a:ext cx="2133600" cy="228600"/>
          </a:xfrm>
        </p:spPr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583680"/>
            <a:ext cx="5029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22585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7157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31729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859536" y="502920"/>
            <a:ext cx="7653528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9536" y="1170432"/>
            <a:ext cx="7644384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859536" y="5385816"/>
            <a:ext cx="7653528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466344" y="658368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466344" y="5440680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367073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gray">
          <a:xfrm>
            <a:off x="561" y="6469523"/>
            <a:ext cx="1088979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gray">
          <a:xfrm>
            <a:off x="501660" y="6389202"/>
            <a:ext cx="4536352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gray">
          <a:xfrm>
            <a:off x="1058521" y="6550388"/>
            <a:ext cx="7139514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gray">
          <a:xfrm>
            <a:off x="5005388" y="6324681"/>
            <a:ext cx="1176821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gray">
          <a:xfrm>
            <a:off x="6168128" y="6353255"/>
            <a:ext cx="2467606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gray">
          <a:xfrm>
            <a:off x="8417311" y="6360399"/>
            <a:ext cx="59334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gray">
          <a:xfrm>
            <a:off x="8162518" y="6362780"/>
            <a:ext cx="980697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" y="658368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6EA58A8-B036-4B69-BCB3-970110DAE02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670048" y="6583680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302752" y="6583680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6B45CA-4F89-4A46-A13E-E36943E98B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364" y="0"/>
            <a:ext cx="1044116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540568" y="5848706"/>
            <a:ext cx="5606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인사이드 아웃</a:t>
            </a:r>
            <a:endParaRPr lang="en-US" altLang="ko-K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7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Feelin</a:t>
            </a:r>
            <a:r>
              <a:rPr lang="en-US" dirty="0" smtClean="0"/>
              <a:t>g</a:t>
            </a:r>
            <a:r>
              <a:rPr lang="en-US" dirty="0" smtClean="0">
                <a:latin typeface="+mn-lt"/>
              </a:rPr>
              <a:t>s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err="1" smtClean="0">
                <a:solidFill>
                  <a:srgbClr val="000000"/>
                </a:solidFill>
              </a:rPr>
              <a:t>필링스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ko-KR" altLang="en-US" dirty="0" smtClean="0">
                <a:latin typeface="+mn-ea"/>
                <a:ea typeface="+mn-ea"/>
              </a:rPr>
              <a:t>기분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You hurt my </a:t>
            </a:r>
            <a:r>
              <a:rPr lang="en-US" sz="4000" b="1" dirty="0" smtClean="0"/>
              <a:t>feelings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(</a:t>
            </a:r>
            <a:r>
              <a:rPr lang="ko-KR" altLang="en-US" sz="4000" dirty="0" smtClean="0"/>
              <a:t>너는 내 기분을 상하게 해</a:t>
            </a:r>
            <a:r>
              <a:rPr lang="en-US" altLang="ko-KR" sz="4000" dirty="0" smtClean="0"/>
              <a:t>)</a:t>
            </a:r>
            <a:endParaRPr lang="en-US" sz="4000" dirty="0" smtClean="0"/>
          </a:p>
          <a:p>
            <a:pPr marL="514350" indent="-514350">
              <a:buAutoNum type="arabicPeriod"/>
            </a:pPr>
            <a:r>
              <a:rPr lang="en-US" sz="4000" dirty="0" smtClean="0"/>
              <a:t>I </a:t>
            </a:r>
            <a:r>
              <a:rPr lang="en-US" sz="4000" b="1" dirty="0" smtClean="0"/>
              <a:t>feel</a:t>
            </a:r>
            <a:r>
              <a:rPr lang="en-US" sz="4000" dirty="0" smtClean="0"/>
              <a:t> </a:t>
            </a:r>
            <a:r>
              <a:rPr lang="en-US" sz="4000" u="sng" dirty="0" smtClean="0"/>
              <a:t>happy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                   </a:t>
            </a:r>
            <a:r>
              <a:rPr lang="ko-KR" altLang="en-US" sz="4000" dirty="0" smtClean="0"/>
              <a:t>감정</a:t>
            </a:r>
            <a:endParaRPr lang="en-US" altLang="ko-KR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(</a:t>
            </a:r>
            <a:r>
              <a:rPr lang="ko-KR" altLang="en-US" sz="4000" dirty="0" smtClean="0"/>
              <a:t>나는 행복해</a:t>
            </a:r>
            <a:r>
              <a:rPr lang="en-US" altLang="ko-KR" sz="4000" dirty="0" smtClean="0"/>
              <a:t>)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8860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+mn-lt"/>
              </a:rPr>
              <a:t>Miss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smtClean="0">
                <a:solidFill>
                  <a:srgbClr val="000000"/>
                </a:solidFill>
              </a:rPr>
              <a:t>미스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altLang="ko-KR" dirty="0" smtClean="0">
                <a:latin typeface="+mn-lt"/>
              </a:rPr>
              <a:t/>
            </a:r>
            <a:br>
              <a:rPr lang="en-US" altLang="ko-KR" dirty="0" smtClean="0">
                <a:latin typeface="+mn-lt"/>
              </a:rPr>
            </a:br>
            <a:r>
              <a:rPr lang="ko-KR" altLang="en-US" dirty="0" smtClean="0">
                <a:latin typeface="+mn-ea"/>
                <a:ea typeface="+mn-ea"/>
              </a:rPr>
              <a:t>그리워하다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06" y="1527175"/>
            <a:ext cx="4598988" cy="4598988"/>
          </a:xfrm>
        </p:spPr>
      </p:pic>
    </p:spTree>
    <p:extLst>
      <p:ext uri="{BB962C8B-B14F-4D97-AF65-F5344CB8AC3E}">
        <p14:creationId xmlns:p14="http://schemas.microsoft.com/office/powerpoint/2010/main" val="35825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Memory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smtClean="0">
                <a:solidFill>
                  <a:srgbClr val="000000"/>
                </a:solidFill>
              </a:rPr>
              <a:t>메모리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ko-KR" altLang="en-US" dirty="0" smtClean="0">
                <a:latin typeface="+mn-ea"/>
                <a:ea typeface="+mn-ea"/>
              </a:rPr>
              <a:t>추억들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550277" cy="32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Idea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smtClean="0">
                <a:solidFill>
                  <a:srgbClr val="000000"/>
                </a:solidFill>
                <a:latin typeface="맑은 고딕"/>
              </a:rPr>
              <a:t>아이디</a:t>
            </a:r>
            <a:r>
              <a:rPr lang="ko-KR" altLang="en-US" sz="3100" dirty="0">
                <a:solidFill>
                  <a:srgbClr val="000000"/>
                </a:solidFill>
                <a:latin typeface="맑은 고딕"/>
              </a:rPr>
              <a:t>어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ko-KR" altLang="en-US" dirty="0" smtClean="0">
                <a:latin typeface="+mn-ea"/>
                <a:ea typeface="+mn-ea"/>
              </a:rPr>
              <a:t>생각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65" y="1527175"/>
            <a:ext cx="422407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Ima</a:t>
            </a:r>
            <a:r>
              <a:rPr lang="en-US" dirty="0"/>
              <a:t>g</a:t>
            </a:r>
            <a:r>
              <a:rPr lang="en-US" dirty="0">
                <a:latin typeface="+mn-lt"/>
              </a:rPr>
              <a:t>ination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err="1" smtClean="0">
                <a:solidFill>
                  <a:srgbClr val="000000"/>
                </a:solidFill>
              </a:rPr>
              <a:t>이메지네이션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ko-KR" altLang="en-US" dirty="0" smtClean="0">
                <a:latin typeface="+mn-ea"/>
                <a:ea typeface="+mn-ea"/>
              </a:rPr>
              <a:t>상상력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6" y="1527175"/>
            <a:ext cx="442370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Island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smtClean="0">
                <a:solidFill>
                  <a:srgbClr val="000000"/>
                </a:solidFill>
              </a:rPr>
              <a:t>아일랜드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ko-KR" altLang="en-US" dirty="0" smtClean="0">
                <a:latin typeface="+mn-ea"/>
                <a:ea typeface="+mn-ea"/>
              </a:rPr>
              <a:t>섬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15" y="1527175"/>
            <a:ext cx="463757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6656" y="1755648"/>
            <a:ext cx="7772400" cy="1385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 Writing Exercise</a:t>
            </a:r>
            <a:br>
              <a:rPr lang="en-US" dirty="0" smtClean="0"/>
            </a:br>
            <a:r>
              <a:rPr lang="ko-KR" altLang="en-US" dirty="0"/>
              <a:t>추억 쓰기 연습</a:t>
            </a:r>
            <a:endParaRPr lang="en-US" dirty="0"/>
          </a:p>
        </p:txBody>
      </p:sp>
      <p:pic>
        <p:nvPicPr>
          <p:cNvPr id="14338" name="Picture 2" descr="C:\Users\영어실\AppData\Local\Microsoft\Windows\Temporary Internet Files\Content.IE5\EP7MWQ8Y\hand-penci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76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Think</a:t>
            </a:r>
            <a:r>
              <a:rPr lang="ko-KR" altLang="en-US" dirty="0"/>
              <a:t> </a:t>
            </a:r>
            <a:r>
              <a:rPr lang="en-US" altLang="ko-KR" dirty="0" smtClean="0"/>
              <a:t>and write about a memory where you felt these emotions: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다음의 감정을 느꼈던 경험을 생각하고 써 봅시다</a:t>
            </a:r>
            <a:r>
              <a:rPr lang="en-US" altLang="ko-KR" dirty="0" smtClean="0"/>
              <a:t>.)</a:t>
            </a:r>
          </a:p>
          <a:p>
            <a:pPr lvl="1"/>
            <a:r>
              <a:rPr lang="en-US" dirty="0" smtClean="0"/>
              <a:t>Joy </a:t>
            </a:r>
            <a:r>
              <a:rPr lang="ko-KR" altLang="en-US" dirty="0" smtClean="0"/>
              <a:t>기쁨</a:t>
            </a:r>
            <a:endParaRPr lang="en-US" dirty="0" smtClean="0"/>
          </a:p>
          <a:p>
            <a:pPr lvl="1"/>
            <a:r>
              <a:rPr lang="en-US" dirty="0" smtClean="0"/>
              <a:t>Sadness </a:t>
            </a:r>
            <a:r>
              <a:rPr lang="ko-KR" altLang="en-US" dirty="0" smtClean="0"/>
              <a:t>슬픔</a:t>
            </a:r>
            <a:endParaRPr lang="en-US" dirty="0" smtClean="0"/>
          </a:p>
          <a:p>
            <a:pPr lvl="1"/>
            <a:r>
              <a:rPr lang="en-US" dirty="0" smtClean="0"/>
              <a:t>Anger </a:t>
            </a:r>
            <a:r>
              <a:rPr lang="ko-KR" altLang="en-US" dirty="0" smtClean="0"/>
              <a:t>분노</a:t>
            </a:r>
            <a:endParaRPr lang="en-US" dirty="0" smtClean="0"/>
          </a:p>
          <a:p>
            <a:pPr lvl="1"/>
            <a:r>
              <a:rPr lang="en-US" dirty="0" smtClean="0"/>
              <a:t>Fear </a:t>
            </a:r>
            <a:r>
              <a:rPr lang="ko-KR" altLang="en-US" dirty="0" smtClean="0"/>
              <a:t>불안</a:t>
            </a:r>
            <a:endParaRPr lang="en-US" dirty="0" smtClean="0"/>
          </a:p>
          <a:p>
            <a:pPr lvl="1"/>
            <a:r>
              <a:rPr lang="en-US" dirty="0" smtClean="0"/>
              <a:t>Disgust </a:t>
            </a:r>
            <a:r>
              <a:rPr lang="ko-KR" altLang="en-US" dirty="0" smtClean="0"/>
              <a:t>혐오</a:t>
            </a:r>
            <a:endParaRPr lang="en-US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sz="2400" dirty="0"/>
              <a:t>*</a:t>
            </a:r>
            <a:r>
              <a:rPr lang="en-US" altLang="ko-KR" sz="2400" dirty="0" smtClean="0"/>
              <a:t>Try </a:t>
            </a:r>
            <a:r>
              <a:rPr lang="en-US" altLang="ko-KR" sz="2400" dirty="0"/>
              <a:t>to write </a:t>
            </a:r>
            <a:r>
              <a:rPr lang="en-US" altLang="ko-KR" sz="2400" dirty="0" smtClean="0"/>
              <a:t>simple words or sentences in English. If you can’t, write in Korean and we will help you write words in English.</a:t>
            </a:r>
            <a:endParaRPr lang="en-US" altLang="ko-KR" sz="2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Kristen Teacher’s Memories</a:t>
            </a:r>
            <a:br>
              <a:rPr lang="en-US" dirty="0" smtClean="0"/>
            </a:br>
            <a:r>
              <a:rPr lang="ko-KR" altLang="en-US" dirty="0" err="1" smtClean="0"/>
              <a:t>크리스텐</a:t>
            </a:r>
            <a:r>
              <a:rPr lang="ko-KR" altLang="en-US" dirty="0" smtClean="0"/>
              <a:t> 선생님의 추억들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Joy(</a:t>
            </a:r>
            <a:r>
              <a:rPr lang="ko-KR" altLang="en-US" dirty="0" smtClean="0"/>
              <a:t>기쁨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576"/>
            <a:ext cx="3941614" cy="24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09678"/>
            <a:ext cx="1082364" cy="10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4136"/>
            <a:ext cx="1527839" cy="224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구름 모양 설명선 6"/>
          <p:cNvSpPr/>
          <p:nvPr/>
        </p:nvSpPr>
        <p:spPr>
          <a:xfrm>
            <a:off x="4788024" y="1196752"/>
            <a:ext cx="4014398" cy="3424996"/>
          </a:xfrm>
          <a:prstGeom prst="cloudCallout">
            <a:avLst>
              <a:gd name="adj1" fmla="val -70240"/>
              <a:gd name="adj2" fmla="val 364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 got the Fulbright grant to teach Korean students ^^</a:t>
            </a:r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171686" y="4621748"/>
            <a:ext cx="4972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풀브라이트 장학생으로 선발되어 한국에서 학생들을 가르치게 되었어요</a:t>
            </a:r>
            <a:r>
              <a:rPr lang="en-US" altLang="ko-KR" sz="2800" dirty="0" smtClean="0"/>
              <a:t>.)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8415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320" y="1"/>
            <a:ext cx="5217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Sadness(</a:t>
            </a:r>
            <a:r>
              <a:rPr lang="ko-KR" altLang="en-US" dirty="0" smtClean="0"/>
              <a:t>슬픔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07787"/>
            <a:ext cx="3605089" cy="26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91156"/>
            <a:ext cx="1008112" cy="101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구름 모양 설명선 5"/>
          <p:cNvSpPr/>
          <p:nvPr/>
        </p:nvSpPr>
        <p:spPr>
          <a:xfrm>
            <a:off x="179512" y="993244"/>
            <a:ext cx="4176464" cy="3569012"/>
          </a:xfrm>
          <a:prstGeom prst="cloudCallout">
            <a:avLst>
              <a:gd name="adj1" fmla="val 86151"/>
              <a:gd name="adj2" fmla="val 413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My Uncle got sick and went to the hospital. </a:t>
            </a:r>
          </a:p>
          <a:p>
            <a:pPr algn="ctr"/>
            <a:r>
              <a:rPr lang="en-US" sz="2800" dirty="0" smtClean="0"/>
              <a:t>He died when I was in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grade.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9512" y="4941168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제 삼촌께서 편찮으셔서 병원에 가셨어요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제가 </a:t>
            </a:r>
            <a:r>
              <a:rPr lang="en-US" altLang="ko-KR" sz="2400" dirty="0" smtClean="0"/>
              <a:t>6</a:t>
            </a:r>
            <a:r>
              <a:rPr lang="ko-KR" altLang="en-US" sz="2400" dirty="0" smtClean="0"/>
              <a:t>학년일 때 삼촌이 돌아가셨어요</a:t>
            </a:r>
            <a:r>
              <a:rPr lang="en-US" altLang="ko-K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9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Anger(</a:t>
            </a:r>
            <a:r>
              <a:rPr lang="ko-KR" altLang="en-US" dirty="0" smtClean="0"/>
              <a:t>분노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49"/>
            <a:ext cx="3312368" cy="27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202872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구름 모양 설명선 5"/>
          <p:cNvSpPr/>
          <p:nvPr/>
        </p:nvSpPr>
        <p:spPr>
          <a:xfrm>
            <a:off x="4788024" y="1196752"/>
            <a:ext cx="4014398" cy="3424996"/>
          </a:xfrm>
          <a:prstGeom prst="cloudCallout">
            <a:avLst>
              <a:gd name="adj1" fmla="val -74357"/>
              <a:gd name="adj2" fmla="val 554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 </a:t>
            </a:r>
            <a:r>
              <a:rPr lang="en-US" altLang="ko-KR" sz="2800" dirty="0" smtClean="0"/>
              <a:t>failed</a:t>
            </a:r>
            <a:r>
              <a:rPr lang="ko-KR" altLang="en-US" sz="2800" dirty="0"/>
              <a:t> </a:t>
            </a:r>
            <a:r>
              <a:rPr lang="en-US" altLang="ko-KR" sz="2800" dirty="0" smtClean="0"/>
              <a:t>my road test 2 times.</a:t>
            </a:r>
          </a:p>
          <a:p>
            <a:pPr algn="ctr"/>
            <a:r>
              <a:rPr lang="en-US" sz="2800" dirty="0" smtClean="0"/>
              <a:t>I passed my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time.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44008" y="4941168"/>
            <a:ext cx="5280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/>
              <a:t>운전면허 시험에서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번이나 떨어졌어요</a:t>
            </a:r>
            <a:r>
              <a:rPr lang="en-US" altLang="ko-KR" sz="2800" dirty="0" smtClean="0"/>
              <a:t>, </a:t>
            </a:r>
          </a:p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세 번째에는 붙었답니다</a:t>
            </a:r>
            <a:r>
              <a:rPr lang="en-US" altLang="ko-KR" sz="2800" dirty="0" smtClean="0"/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05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Fear(</a:t>
            </a:r>
            <a:r>
              <a:rPr lang="ko-KR" altLang="en-US" dirty="0" smtClean="0"/>
              <a:t>두려움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240782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구름 모양 설명선 3"/>
          <p:cNvSpPr/>
          <p:nvPr/>
        </p:nvSpPr>
        <p:spPr>
          <a:xfrm>
            <a:off x="3978683" y="980728"/>
            <a:ext cx="4985998" cy="3424996"/>
          </a:xfrm>
          <a:prstGeom prst="cloudCallout">
            <a:avLst>
              <a:gd name="adj1" fmla="val -48011"/>
              <a:gd name="adj2" fmla="val 377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 </a:t>
            </a:r>
            <a:r>
              <a:rPr lang="en-US" sz="2800" dirty="0"/>
              <a:t>went to the Statue of Liberty </a:t>
            </a:r>
            <a:r>
              <a:rPr lang="en-US" sz="2400" dirty="0" smtClean="0"/>
              <a:t>(</a:t>
            </a:r>
            <a:r>
              <a:rPr lang="ko-KR" altLang="en-US" sz="2400" dirty="0" smtClean="0"/>
              <a:t>자유의 여신상에 올라갔어요</a:t>
            </a:r>
            <a:r>
              <a:rPr lang="en-US" altLang="ko-KR" sz="2400" dirty="0" smtClean="0"/>
              <a:t>). </a:t>
            </a:r>
          </a:p>
          <a:p>
            <a:pPr algn="ctr"/>
            <a:r>
              <a:rPr lang="en-US" sz="2800" dirty="0" smtClean="0"/>
              <a:t>It </a:t>
            </a:r>
            <a:r>
              <a:rPr lang="en-US" sz="2800" dirty="0"/>
              <a:t>was really tall, and I’m scared of </a:t>
            </a:r>
            <a:r>
              <a:rPr lang="en-US" sz="2800" dirty="0" smtClean="0"/>
              <a:t>heights*.(</a:t>
            </a:r>
            <a:r>
              <a:rPr lang="ko-KR" altLang="en-US" sz="2800" dirty="0" smtClean="0"/>
              <a:t>너무 높아서 무서웠지요</a:t>
            </a:r>
            <a:r>
              <a:rPr lang="en-US" altLang="ko-KR" sz="2800" dirty="0" smtClean="0"/>
              <a:t>.)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661248"/>
            <a:ext cx="489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*scared of heights:  </a:t>
            </a:r>
            <a:r>
              <a:rPr lang="ko-KR" altLang="en-US" dirty="0"/>
              <a:t>높은 곳을 무서워한다</a:t>
            </a:r>
            <a:endParaRPr lang="en-US" dirty="0"/>
          </a:p>
        </p:txBody>
      </p:sp>
      <p:sp>
        <p:nvSpPr>
          <p:cNvPr id="7" name="위쪽 화살표 6"/>
          <p:cNvSpPr/>
          <p:nvPr/>
        </p:nvSpPr>
        <p:spPr>
          <a:xfrm>
            <a:off x="467544" y="2528701"/>
            <a:ext cx="1152128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83" y="4405724"/>
            <a:ext cx="1268673" cy="11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7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1536E-6 L -2.5E-6 -0.26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5943600" cy="1143000"/>
          </a:xfrm>
        </p:spPr>
        <p:txBody>
          <a:bodyPr/>
          <a:lstStyle/>
          <a:p>
            <a:r>
              <a:rPr lang="en-US" dirty="0" smtClean="0"/>
              <a:t>Disgust(</a:t>
            </a:r>
            <a:r>
              <a:rPr lang="ko-KR" altLang="en-US" dirty="0" smtClean="0"/>
              <a:t>역겨움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5619065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구름 모양 설명선 4"/>
          <p:cNvSpPr/>
          <p:nvPr/>
        </p:nvSpPr>
        <p:spPr>
          <a:xfrm>
            <a:off x="199485" y="908720"/>
            <a:ext cx="4032448" cy="3168352"/>
          </a:xfrm>
          <a:prstGeom prst="cloudCallout">
            <a:avLst>
              <a:gd name="adj1" fmla="val 43392"/>
              <a:gd name="adj2" fmla="val 377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 ate seafood (</a:t>
            </a:r>
            <a:r>
              <a:rPr lang="ko-KR" altLang="en-US" sz="2800" dirty="0" smtClean="0"/>
              <a:t>해물</a:t>
            </a:r>
            <a:r>
              <a:rPr lang="en-US" altLang="ko-KR" sz="2800" dirty="0" smtClean="0"/>
              <a:t>)</a:t>
            </a:r>
            <a:r>
              <a:rPr lang="en-US" sz="2800" dirty="0" smtClean="0"/>
              <a:t> at a restaurant. I don’t like seafood.</a:t>
            </a:r>
            <a:endParaRPr lang="en-US" sz="2800" dirty="0"/>
          </a:p>
          <a:p>
            <a:pPr algn="ctr"/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59015"/>
            <a:ext cx="1319483" cy="12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7504" y="4565874"/>
            <a:ext cx="4972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해물을 식당에서 먹게 되었어요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전 해물을 싫어해요</a:t>
            </a:r>
            <a:r>
              <a:rPr lang="en-US" altLang="ko-KR" sz="2800" dirty="0" smtClean="0"/>
              <a:t>)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5342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Watch the Movie!!!!</a:t>
            </a:r>
            <a:endParaRPr lang="en-US" dirty="0"/>
          </a:p>
        </p:txBody>
      </p:sp>
      <p:pic>
        <p:nvPicPr>
          <p:cNvPr id="1026" name="Picture 2" descr="C:\Users\영어실\AppData\Local\Microsoft\Windows\Temporary Internet Files\Content.IE5\896Z8K60\movie%20ki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8675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5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6656" y="1755648"/>
            <a:ext cx="7772400" cy="1529336"/>
          </a:xfrm>
        </p:spPr>
        <p:txBody>
          <a:bodyPr>
            <a:normAutofit/>
          </a:bodyPr>
          <a:lstStyle/>
          <a:p>
            <a:r>
              <a:rPr lang="en-US" dirty="0" smtClean="0"/>
              <a:t>After Movie Activities</a:t>
            </a:r>
            <a:br>
              <a:rPr lang="en-US" dirty="0" smtClean="0"/>
            </a:br>
            <a:r>
              <a:rPr lang="ko-KR" altLang="en-US" dirty="0" smtClean="0"/>
              <a:t>영화 감상 후 활</a:t>
            </a:r>
            <a:r>
              <a:rPr lang="ko-KR" altLang="en-US" dirty="0"/>
              <a:t>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11958" y="1052736"/>
            <a:ext cx="5007139" cy="1143000"/>
          </a:xfrm>
        </p:spPr>
        <p:txBody>
          <a:bodyPr>
            <a:normAutofit fontScale="90000"/>
          </a:bodyPr>
          <a:lstStyle/>
          <a:p>
            <a:r>
              <a:rPr lang="ko-KR" altLang="en-US" sz="4000" dirty="0" smtClean="0">
                <a:latin typeface="+mn-ea"/>
                <a:ea typeface="+mn-ea"/>
              </a:rPr>
              <a:t>이 </a:t>
            </a:r>
            <a:r>
              <a:rPr lang="ko-KR" altLang="en-US" sz="4000" dirty="0">
                <a:latin typeface="+mn-ea"/>
                <a:ea typeface="+mn-ea"/>
              </a:rPr>
              <a:t>두 그림들 사이의 차이를 </a:t>
            </a:r>
            <a:r>
              <a:rPr lang="ko-KR" altLang="en-US" sz="4000" dirty="0" smtClean="0">
                <a:latin typeface="+mn-ea"/>
                <a:ea typeface="+mn-ea"/>
              </a:rPr>
              <a:t>찾을 수 </a:t>
            </a:r>
            <a:r>
              <a:rPr lang="ko-KR" altLang="en-US" sz="4000" dirty="0">
                <a:latin typeface="+mn-ea"/>
                <a:ea typeface="+mn-ea"/>
              </a:rPr>
              <a:t>있겠니</a:t>
            </a:r>
            <a:r>
              <a:rPr lang="en-US" altLang="ko-KR" sz="4000" dirty="0">
                <a:latin typeface="+mn-ea"/>
                <a:ea typeface="+mn-ea"/>
              </a:rPr>
              <a:t>?</a:t>
            </a:r>
            <a:endParaRPr lang="en-US" sz="4000" dirty="0"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7221" cy="34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035858"/>
            <a:ext cx="4719107" cy="38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216025" y="400506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Spot the </a:t>
            </a:r>
            <a:r>
              <a:rPr lang="en-US" sz="4400" b="1" dirty="0">
                <a:solidFill>
                  <a:srgbClr val="FF0000"/>
                </a:solidFill>
                <a:latin typeface="Corbel"/>
                <a:ea typeface="+mj-ea"/>
                <a:cs typeface="+mj-cs"/>
              </a:rPr>
              <a:t>6 </a:t>
            </a:r>
            <a:r>
              <a:rPr lang="en-US" sz="4400" b="1" dirty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Differences</a:t>
            </a:r>
            <a:r>
              <a:rPr lang="en-US" sz="4400" b="1" dirty="0" smtClean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!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(</a:t>
            </a:r>
            <a:r>
              <a:rPr lang="ko-KR" altLang="en-US" sz="2800" b="1" dirty="0" smtClean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여섯 군데를 찾아보세요</a:t>
            </a:r>
            <a:r>
              <a:rPr lang="en-US" altLang="ko-KR" sz="2800" b="1" dirty="0" smtClean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5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5943600" cy="1143000"/>
          </a:xfrm>
        </p:spPr>
        <p:txBody>
          <a:bodyPr/>
          <a:lstStyle/>
          <a:p>
            <a:r>
              <a:rPr lang="en-US" dirty="0" smtClean="0"/>
              <a:t>Maze </a:t>
            </a:r>
            <a:r>
              <a:rPr lang="ko-KR" altLang="en-US" dirty="0"/>
              <a:t>미로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98048"/>
            <a:ext cx="4066018" cy="593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753953" cy="6858000"/>
          </a:xfrm>
        </p:spPr>
      </p:pic>
    </p:spTree>
    <p:extLst>
      <p:ext uri="{BB962C8B-B14F-4D97-AF65-F5344CB8AC3E}">
        <p14:creationId xmlns:p14="http://schemas.microsoft.com/office/powerpoint/2010/main" val="18163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0"/>
            <a:ext cx="5943600" cy="1143000"/>
          </a:xfrm>
        </p:spPr>
        <p:txBody>
          <a:bodyPr/>
          <a:lstStyle/>
          <a:p>
            <a:r>
              <a:rPr lang="en-US" dirty="0" smtClean="0"/>
              <a:t>Make a </a:t>
            </a:r>
            <a:r>
              <a:rPr lang="en-US" dirty="0" err="1" smtClean="0"/>
              <a:t>Hexaflexagon</a:t>
            </a:r>
            <a:r>
              <a:rPr lang="en-US" dirty="0" smtClean="0"/>
              <a:t>~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31145"/>
            <a:ext cx="4320480" cy="582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Key Vocabulary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Emotions </a:t>
            </a:r>
            <a:r>
              <a:rPr lang="ko-KR" altLang="en-US" dirty="0"/>
              <a:t>감정들</a:t>
            </a:r>
            <a:r>
              <a:rPr lang="en-US" altLang="ko-KR" dirty="0"/>
              <a:t> </a:t>
            </a:r>
            <a:endParaRPr lang="en-US" dirty="0"/>
          </a:p>
          <a:p>
            <a:r>
              <a:rPr lang="en-US" dirty="0"/>
              <a:t>Joy </a:t>
            </a:r>
            <a:r>
              <a:rPr lang="ko-KR" altLang="en-US" dirty="0"/>
              <a:t>기쁨</a:t>
            </a:r>
            <a:endParaRPr lang="en-US" dirty="0"/>
          </a:p>
          <a:p>
            <a:r>
              <a:rPr lang="en-US" dirty="0"/>
              <a:t>Sadness </a:t>
            </a:r>
            <a:r>
              <a:rPr lang="ko-KR" altLang="en-US" dirty="0"/>
              <a:t>슬픔</a:t>
            </a:r>
            <a:endParaRPr lang="en-US" dirty="0"/>
          </a:p>
          <a:p>
            <a:r>
              <a:rPr lang="en-US" dirty="0"/>
              <a:t>An</a:t>
            </a:r>
            <a:r>
              <a:rPr lang="en-US" dirty="0">
                <a:latin typeface="+mj-lt"/>
              </a:rPr>
              <a:t>g</a:t>
            </a:r>
            <a:r>
              <a:rPr lang="en-US" dirty="0"/>
              <a:t>er </a:t>
            </a:r>
            <a:r>
              <a:rPr lang="ko-KR" altLang="en-US" dirty="0"/>
              <a:t>분노</a:t>
            </a:r>
            <a:endParaRPr lang="en-US" dirty="0"/>
          </a:p>
          <a:p>
            <a:r>
              <a:rPr lang="en-US" dirty="0"/>
              <a:t>Fear </a:t>
            </a:r>
            <a:r>
              <a:rPr lang="ko-KR" altLang="en-US" dirty="0"/>
              <a:t>불안</a:t>
            </a:r>
            <a:endParaRPr lang="en-US" dirty="0"/>
          </a:p>
          <a:p>
            <a:r>
              <a:rPr lang="en-US" dirty="0"/>
              <a:t>Dis</a:t>
            </a:r>
            <a:r>
              <a:rPr lang="en-US" dirty="0">
                <a:latin typeface="+mj-lt"/>
              </a:rPr>
              <a:t>g</a:t>
            </a:r>
            <a:r>
              <a:rPr lang="en-US" dirty="0"/>
              <a:t>ust </a:t>
            </a:r>
            <a:r>
              <a:rPr lang="ko-KR" altLang="en-US" dirty="0" smtClean="0"/>
              <a:t>혐오</a:t>
            </a:r>
            <a:r>
              <a:rPr lang="en-US" altLang="ko-KR" dirty="0" smtClean="0"/>
              <a:t>/</a:t>
            </a:r>
            <a:r>
              <a:rPr lang="ko-KR" altLang="en-US" dirty="0" smtClean="0"/>
              <a:t>역겨움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Feelin</a:t>
            </a:r>
            <a:r>
              <a:rPr lang="en-US" altLang="ko-KR" sz="2400" dirty="0"/>
              <a:t>g</a:t>
            </a:r>
            <a:r>
              <a:rPr lang="en-US" altLang="ko-KR" dirty="0"/>
              <a:t>s </a:t>
            </a:r>
            <a:r>
              <a:rPr lang="ko-KR" altLang="en-US" dirty="0" smtClean="0"/>
              <a:t>기분</a:t>
            </a:r>
            <a:r>
              <a:rPr lang="en-US" altLang="ko-KR" dirty="0" smtClean="0"/>
              <a:t>/</a:t>
            </a:r>
            <a:r>
              <a:rPr lang="ko-KR" altLang="en-US" dirty="0" smtClean="0"/>
              <a:t>느낌</a:t>
            </a:r>
            <a:endParaRPr lang="en-US" altLang="ko-KR" dirty="0"/>
          </a:p>
          <a:p>
            <a:r>
              <a:rPr lang="en-US" altLang="ko-KR" dirty="0"/>
              <a:t>Miss </a:t>
            </a:r>
            <a:r>
              <a:rPr lang="ko-KR" altLang="en-US" dirty="0"/>
              <a:t>그리워하다</a:t>
            </a:r>
            <a:endParaRPr lang="en-US" altLang="ko-KR" dirty="0"/>
          </a:p>
          <a:p>
            <a:r>
              <a:rPr lang="en-US" dirty="0"/>
              <a:t>Memory </a:t>
            </a:r>
            <a:r>
              <a:rPr lang="ko-KR" altLang="en-US" dirty="0" smtClean="0"/>
              <a:t>추억</a:t>
            </a:r>
            <a:endParaRPr lang="en-US" altLang="ko-KR" dirty="0"/>
          </a:p>
          <a:p>
            <a:r>
              <a:rPr lang="en-US" dirty="0"/>
              <a:t>Idea </a:t>
            </a:r>
            <a:r>
              <a:rPr lang="ko-KR" altLang="en-US" dirty="0" smtClean="0"/>
              <a:t>생각</a:t>
            </a:r>
            <a:r>
              <a:rPr lang="en-US" altLang="ko-KR" dirty="0" smtClean="0"/>
              <a:t>/</a:t>
            </a:r>
            <a:r>
              <a:rPr lang="ko-KR" altLang="en-US" dirty="0" smtClean="0"/>
              <a:t>아이디어</a:t>
            </a:r>
            <a:endParaRPr lang="en-US" dirty="0"/>
          </a:p>
          <a:p>
            <a:r>
              <a:rPr lang="en-US" dirty="0"/>
              <a:t>Ima</a:t>
            </a:r>
            <a:r>
              <a:rPr lang="en-US" dirty="0">
                <a:latin typeface="+mj-lt"/>
              </a:rPr>
              <a:t>g</a:t>
            </a:r>
            <a:r>
              <a:rPr lang="en-US" dirty="0"/>
              <a:t>ination </a:t>
            </a:r>
            <a:r>
              <a:rPr lang="ko-KR" altLang="en-US" dirty="0"/>
              <a:t>상상력</a:t>
            </a:r>
            <a:endParaRPr lang="en-US" dirty="0"/>
          </a:p>
          <a:p>
            <a:r>
              <a:rPr lang="en-US" dirty="0"/>
              <a:t>Island </a:t>
            </a:r>
            <a:r>
              <a:rPr lang="ko-KR" altLang="en-US" dirty="0"/>
              <a:t>섬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Cut  </a:t>
            </a:r>
            <a:r>
              <a:rPr lang="ko-KR" altLang="en-US" dirty="0" smtClean="0"/>
              <a:t>자르다</a:t>
            </a:r>
            <a:endParaRPr lang="en-US" altLang="ko-KR" dirty="0" smtClean="0"/>
          </a:p>
          <a:p>
            <a:r>
              <a:rPr lang="en-US" altLang="ko-KR" dirty="0" smtClean="0"/>
              <a:t>Fold  </a:t>
            </a:r>
            <a:r>
              <a:rPr lang="ko-KR" altLang="en-US" dirty="0" smtClean="0"/>
              <a:t>접다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Fold Forward   </a:t>
            </a:r>
            <a:r>
              <a:rPr lang="ko-KR" altLang="en-US" dirty="0" smtClean="0"/>
              <a:t>앞으로 접으세요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Fold Backwards  </a:t>
            </a:r>
            <a:r>
              <a:rPr lang="ko-KR" altLang="en-US" dirty="0" smtClean="0"/>
              <a:t>뒤로 </a:t>
            </a:r>
            <a:r>
              <a:rPr lang="ko-KR" altLang="en-US" dirty="0"/>
              <a:t>접으세요</a:t>
            </a:r>
            <a:endParaRPr lang="en-US" altLang="ko-KR" dirty="0" smtClean="0"/>
          </a:p>
          <a:p>
            <a:r>
              <a:rPr lang="en-US" altLang="ko-KR" dirty="0" smtClean="0"/>
              <a:t>Front  </a:t>
            </a:r>
            <a:r>
              <a:rPr lang="ko-KR" altLang="en-US" dirty="0" smtClean="0"/>
              <a:t>앞</a:t>
            </a:r>
            <a:endParaRPr lang="en-US" altLang="ko-KR" dirty="0" smtClean="0"/>
          </a:p>
          <a:p>
            <a:r>
              <a:rPr lang="en-US" altLang="ko-KR" dirty="0" smtClean="0"/>
              <a:t>Back  </a:t>
            </a:r>
            <a:r>
              <a:rPr lang="ko-KR" altLang="en-US" dirty="0" smtClean="0"/>
              <a:t>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688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Emotions </a:t>
            </a:r>
            <a:r>
              <a:rPr lang="en-US" sz="3100" dirty="0" smtClean="0">
                <a:latin typeface="+mn-lt"/>
              </a:rPr>
              <a:t>[</a:t>
            </a:r>
            <a:r>
              <a:rPr lang="ko-KR" altLang="en-US" sz="3100" dirty="0" err="1" smtClean="0">
                <a:latin typeface="+mn-lt"/>
              </a:rPr>
              <a:t>이모션스</a:t>
            </a:r>
            <a:r>
              <a:rPr lang="en-US" altLang="ko-KR" sz="3100" dirty="0" smtClean="0">
                <a:latin typeface="+mn-lt"/>
              </a:rPr>
              <a:t>]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ko-KR" altLang="en-US" dirty="0">
                <a:latin typeface="+mn-ea"/>
                <a:ea typeface="+mn-ea"/>
              </a:rPr>
              <a:t>감정들</a:t>
            </a:r>
            <a:r>
              <a:rPr lang="en-US" altLang="ko-KR" dirty="0">
                <a:latin typeface="+mn-ea"/>
                <a:ea typeface="+mn-ea"/>
              </a:rPr>
              <a:t> 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61698" y="1527175"/>
            <a:ext cx="3220604" cy="4598988"/>
          </a:xfrm>
        </p:spPr>
      </p:pic>
    </p:spTree>
    <p:extLst>
      <p:ext uri="{BB962C8B-B14F-4D97-AF65-F5344CB8AC3E}">
        <p14:creationId xmlns:p14="http://schemas.microsoft.com/office/powerpoint/2010/main" val="28362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Joy </a:t>
            </a:r>
            <a:r>
              <a:rPr lang="en-US" sz="3100" dirty="0" smtClean="0">
                <a:solidFill>
                  <a:srgbClr val="000000"/>
                </a:solidFill>
                <a:latin typeface="Candara"/>
              </a:rPr>
              <a:t>[</a:t>
            </a:r>
            <a:r>
              <a:rPr lang="ko-KR" altLang="en-US" sz="3100" dirty="0" err="1" smtClean="0">
                <a:solidFill>
                  <a:srgbClr val="000000"/>
                </a:solidFill>
                <a:latin typeface="Candara"/>
              </a:rPr>
              <a:t>조이</a:t>
            </a:r>
            <a:r>
              <a:rPr lang="en-US" altLang="ko-KR" sz="3100" dirty="0" smtClean="0">
                <a:solidFill>
                  <a:srgbClr val="000000"/>
                </a:solidFill>
                <a:latin typeface="Candara"/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>
                <a:latin typeface="+mn-ea"/>
                <a:ea typeface="+mn-ea"/>
              </a:rPr>
              <a:t>기</a:t>
            </a:r>
            <a:r>
              <a:rPr lang="ko-KR" altLang="en-US" dirty="0">
                <a:latin typeface="+mn-ea"/>
                <a:ea typeface="+mn-ea"/>
              </a:rPr>
              <a:t>쁨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671" y="1527175"/>
            <a:ext cx="609865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Sadness </a:t>
            </a:r>
            <a:r>
              <a:rPr lang="en-US" altLang="ko-KR" sz="3100" dirty="0" smtClean="0">
                <a:latin typeface="+mj-ea"/>
              </a:rPr>
              <a:t>[</a:t>
            </a:r>
            <a:r>
              <a:rPr lang="ko-KR" altLang="en-US" sz="3100" dirty="0" err="1" smtClean="0"/>
              <a:t>샏니스</a:t>
            </a:r>
            <a:r>
              <a:rPr lang="en-US" altLang="ko-KR" sz="3100" dirty="0" smtClean="0">
                <a:latin typeface="+mj-ea"/>
              </a:rPr>
              <a:t>]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ko-KR" altLang="en-US" dirty="0" smtClean="0">
                <a:latin typeface="+mn-ea"/>
                <a:ea typeface="+mn-ea"/>
              </a:rPr>
              <a:t>슬</a:t>
            </a:r>
            <a:r>
              <a:rPr lang="ko-KR" altLang="en-US" dirty="0">
                <a:latin typeface="+mn-ea"/>
                <a:ea typeface="+mn-ea"/>
              </a:rPr>
              <a:t>픔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762" y="1527175"/>
            <a:ext cx="6098475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An</a:t>
            </a:r>
            <a:r>
              <a:rPr lang="en-US" dirty="0" smtClean="0"/>
              <a:t>g</a:t>
            </a:r>
            <a:r>
              <a:rPr lang="en-US" dirty="0" smtClean="0">
                <a:latin typeface="+mn-lt"/>
              </a:rPr>
              <a:t>er </a:t>
            </a:r>
            <a:r>
              <a:rPr lang="en-US" altLang="ko-KR" sz="3100" dirty="0" smtClean="0">
                <a:latin typeface="+mj-ea"/>
              </a:rPr>
              <a:t>[</a:t>
            </a:r>
            <a:r>
              <a:rPr lang="ko-KR" altLang="en-US" sz="3100" dirty="0" err="1" smtClean="0">
                <a:latin typeface="+mj-ea"/>
              </a:rPr>
              <a:t>앵거</a:t>
            </a:r>
            <a:r>
              <a:rPr lang="en-US" altLang="ko-KR" sz="3100" dirty="0" smtClean="0">
                <a:latin typeface="+mj-ea"/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>
                <a:latin typeface="+mn-ea"/>
                <a:ea typeface="+mn-ea"/>
              </a:rPr>
              <a:t>분노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695" y="1527175"/>
            <a:ext cx="6104609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8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Fear 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[</a:t>
            </a:r>
            <a:r>
              <a:rPr lang="ko-KR" altLang="en-US" sz="2800" dirty="0"/>
              <a:t>피어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>
                <a:latin typeface="+mn-ea"/>
                <a:ea typeface="+mn-ea"/>
              </a:rPr>
              <a:t>불안</a:t>
            </a:r>
            <a:endParaRPr lang="en-US" dirty="0"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676" y="1527175"/>
            <a:ext cx="607464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3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Dis</a:t>
            </a:r>
            <a:r>
              <a:rPr lang="en-US" dirty="0" smtClean="0"/>
              <a:t>g</a:t>
            </a:r>
            <a:r>
              <a:rPr lang="en-US" dirty="0" smtClean="0">
                <a:latin typeface="+mn-lt"/>
              </a:rPr>
              <a:t>ust </a:t>
            </a:r>
            <a:r>
              <a:rPr lang="en-US" sz="3100" dirty="0" smtClean="0">
                <a:solidFill>
                  <a:srgbClr val="000000"/>
                </a:solidFill>
              </a:rPr>
              <a:t>[</a:t>
            </a:r>
            <a:r>
              <a:rPr lang="ko-KR" altLang="en-US" sz="3100" dirty="0" err="1" smtClean="0">
                <a:solidFill>
                  <a:srgbClr val="000000"/>
                </a:solidFill>
                <a:latin typeface="맑은 고딕"/>
              </a:rPr>
              <a:t>디스거스트</a:t>
            </a:r>
            <a:r>
              <a:rPr lang="en-US" altLang="ko-KR" sz="3100" dirty="0" smtClean="0">
                <a:solidFill>
                  <a:srgbClr val="000000"/>
                </a:solidFill>
                <a:latin typeface="맑은 고딕"/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err="1" smtClean="0">
                <a:latin typeface="+mn-ea"/>
                <a:ea typeface="+mn-ea"/>
              </a:rPr>
              <a:t>혐오역</a:t>
            </a:r>
            <a:r>
              <a:rPr lang="en-US" altLang="ko-KR" dirty="0" smtClean="0">
                <a:latin typeface="+mn-ea"/>
                <a:ea typeface="+mn-ea"/>
              </a:rPr>
              <a:t>/</a:t>
            </a:r>
            <a:r>
              <a:rPr lang="ko-KR" altLang="en-US" dirty="0" smtClean="0">
                <a:latin typeface="+mn-ea"/>
                <a:ea typeface="+mn-ea"/>
              </a:rPr>
              <a:t>겨움</a:t>
            </a:r>
            <a:r>
              <a:rPr lang="ko-KR" altLang="en-US" dirty="0">
                <a:latin typeface="+mn-ea"/>
                <a:ea typeface="+mn-ea"/>
              </a:rPr>
              <a:t/>
            </a:r>
            <a:br>
              <a:rPr lang="ko-KR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203" y="1527175"/>
            <a:ext cx="6065594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테마</Template>
  <TotalTime>474</TotalTime>
  <Words>404</Words>
  <Application>Microsoft Office PowerPoint</Application>
  <PresentationFormat>화면 슬라이드 쇼(4:3)</PresentationFormat>
  <Paragraphs>91</Paragraphs>
  <Slides>30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New_Education02</vt:lpstr>
      <vt:lpstr>PowerPoint 프레젠테이션</vt:lpstr>
      <vt:lpstr>PowerPoint 프레젠테이션</vt:lpstr>
      <vt:lpstr>Key Vocabulary</vt:lpstr>
      <vt:lpstr>Emotions [이모션스] 감정들 </vt:lpstr>
      <vt:lpstr>Joy [조이] 기쁨</vt:lpstr>
      <vt:lpstr>Sadness [샏니스] 슬픔</vt:lpstr>
      <vt:lpstr>Anger [앵거] 분노</vt:lpstr>
      <vt:lpstr>Fear [피어] 불안</vt:lpstr>
      <vt:lpstr>Disgust [디스거스트] 혐오역/겨움 </vt:lpstr>
      <vt:lpstr>Feelings [필링스] 기분</vt:lpstr>
      <vt:lpstr>Miss [미스] 그리워하다</vt:lpstr>
      <vt:lpstr>Memory [메모리] 추억들</vt:lpstr>
      <vt:lpstr>Idea [아이디어] 생각</vt:lpstr>
      <vt:lpstr>Imagination [이메지네이션] 상상력</vt:lpstr>
      <vt:lpstr>Island [아일랜드] 섬</vt:lpstr>
      <vt:lpstr>Memory Writing Exercise 추억 쓰기 연습</vt:lpstr>
      <vt:lpstr>PowerPoint 프레젠테이션</vt:lpstr>
      <vt:lpstr>Kristen Teacher’s Memories 크리스텐 선생님의 추억들</vt:lpstr>
      <vt:lpstr>Joy(기쁨)</vt:lpstr>
      <vt:lpstr>Sadness(슬픔)</vt:lpstr>
      <vt:lpstr>Anger(분노)</vt:lpstr>
      <vt:lpstr>Fear(두려움)</vt:lpstr>
      <vt:lpstr>Disgust(역겨움)</vt:lpstr>
      <vt:lpstr>Now…</vt:lpstr>
      <vt:lpstr>After Movie Activities 영화 감상 후 활동</vt:lpstr>
      <vt:lpstr>이 두 그림들 사이의 차이를 찾을 수 있겠니?</vt:lpstr>
      <vt:lpstr>Maze 미로</vt:lpstr>
      <vt:lpstr>PowerPoint 프레젠테이션</vt:lpstr>
      <vt:lpstr>Make a Hexaflexagon~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영어실</dc:creator>
  <cp:lastModifiedBy>영어실</cp:lastModifiedBy>
  <cp:revision>29</cp:revision>
  <dcterms:created xsi:type="dcterms:W3CDTF">2015-12-23T07:23:28Z</dcterms:created>
  <dcterms:modified xsi:type="dcterms:W3CDTF">2015-12-29T01:49:37Z</dcterms:modified>
</cp:coreProperties>
</file>