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256" r:id="rId2"/>
    <p:sldId id="257" r:id="rId3"/>
    <p:sldId id="260" r:id="rId4"/>
    <p:sldId id="262" r:id="rId5"/>
    <p:sldId id="265" r:id="rId6"/>
    <p:sldId id="279" r:id="rId7"/>
    <p:sldId id="280" r:id="rId8"/>
    <p:sldId id="281" r:id="rId9"/>
    <p:sldId id="282" r:id="rId10"/>
    <p:sldId id="283" r:id="rId11"/>
    <p:sldId id="266" r:id="rId12"/>
    <p:sldId id="274" r:id="rId13"/>
    <p:sldId id="263" r:id="rId14"/>
    <p:sldId id="284" r:id="rId15"/>
    <p:sldId id="306" r:id="rId16"/>
    <p:sldId id="267" r:id="rId17"/>
    <p:sldId id="293" r:id="rId18"/>
    <p:sldId id="268" r:id="rId19"/>
    <p:sldId id="285" r:id="rId20"/>
    <p:sldId id="287" r:id="rId21"/>
    <p:sldId id="289" r:id="rId22"/>
    <p:sldId id="269" r:id="rId23"/>
    <p:sldId id="294" r:id="rId24"/>
    <p:sldId id="295" r:id="rId25"/>
    <p:sldId id="259" r:id="rId26"/>
    <p:sldId id="311" r:id="rId27"/>
    <p:sldId id="276" r:id="rId28"/>
    <p:sldId id="298" r:id="rId29"/>
    <p:sldId id="308" r:id="rId30"/>
    <p:sldId id="309" r:id="rId31"/>
    <p:sldId id="278" r:id="rId32"/>
    <p:sldId id="310" r:id="rId33"/>
  </p:sldIdLst>
  <p:sldSz cx="9144000" cy="6858000" type="screen4x3"/>
  <p:notesSz cx="6797675" cy="99266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4B33"/>
    <a:srgbClr val="FFCC99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506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C7A1CD-7637-4C12-81F1-1282DC9F63E0}" type="datetimeFigureOut">
              <a:rPr lang="ko-KR" altLang="en-US" smtClean="0"/>
              <a:pPr/>
              <a:t>2015-11-11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F55B7-4306-4393-BFB5-737CCD0B0A8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06135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tvpot.daum.net/clip/ClipView.do?clipid=52487520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nuRYRlOqR4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aj25w0u0-ic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nuRYRlOqR4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aj25w0u0-ic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nuRYRlOqR4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aj25w0u0-ic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F55B7-4306-4393-BFB5-737CCD0B0A8A}" type="slidenum">
              <a:rPr lang="ko-KR" altLang="en-US" smtClean="0"/>
              <a:pPr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759024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F55B7-4306-4393-BFB5-737CCD0B0A8A}" type="slidenum">
              <a:rPr lang="ko-KR" altLang="en-US" smtClean="0"/>
              <a:pPr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759024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https://www.youtube.com/watch?v=gl1n79s3vRw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F55B7-4306-4393-BFB5-737CCD0B0A8A}" type="slidenum">
              <a:rPr lang="ko-KR" altLang="en-US" smtClean="0"/>
              <a:pPr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521376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F55B7-4306-4393-BFB5-737CCD0B0A8A}" type="slidenum">
              <a:rPr lang="ko-KR" altLang="en-US" smtClean="0"/>
              <a:pPr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785006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F55B7-4306-4393-BFB5-737CCD0B0A8A}" type="slidenum">
              <a:rPr lang="ko-KR" altLang="en-US" smtClean="0"/>
              <a:pPr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759024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F55B7-4306-4393-BFB5-737CCD0B0A8A}" type="slidenum">
              <a:rPr lang="ko-KR" altLang="en-US" smtClean="0"/>
              <a:pPr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008779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dirty="0" smtClean="0">
                <a:latin typeface="Tempus Sans ITC" pitchFamily="82" charset="0"/>
                <a:hlinkClick r:id="rId3"/>
              </a:rPr>
              <a:t>http://tvpot.daum.net/clip/ClipView.do?clipid=52487520</a:t>
            </a:r>
            <a:endParaRPr lang="en-US" altLang="ko-KR" sz="1200" dirty="0" smtClean="0">
              <a:latin typeface="Tempus Sans ITC" pitchFamily="82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F55B7-4306-4393-BFB5-737CCD0B0A8A}" type="slidenum">
              <a:rPr lang="ko-KR" altLang="en-US" smtClean="0"/>
              <a:pPr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75902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1"/>
            <a:r>
              <a:rPr lang="en-US" altLang="ko-KR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https://www.youtube.com/watch?v=HnuRYRlOqR4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en-US" altLang="ko-KR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https://www.youtube.com/watch?v=aj25w0u0-ic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F55B7-4306-4393-BFB5-737CCD0B0A8A}" type="slidenum">
              <a:rPr lang="ko-KR" altLang="en-US" smtClean="0"/>
              <a:pPr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75902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1"/>
            <a:r>
              <a:rPr lang="en-US" altLang="ko-KR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https://www.youtube.com/watch?v=HnuRYRlOqR4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en-US" altLang="ko-KR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https://www.youtube.com/watch?v=aj25w0u0-ic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F55B7-4306-4393-BFB5-737CCD0B0A8A}" type="slidenum">
              <a:rPr lang="ko-KR" altLang="en-US" smtClean="0"/>
              <a:pPr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070276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1"/>
            <a:r>
              <a:rPr lang="en-US" altLang="ko-KR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https://www.youtube.com/watch?v=HnuRYRlOqR4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en-US" altLang="ko-KR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https://www.youtube.com/watch?v=aj25w0u0-ic</a:t>
            </a:r>
            <a:endParaRPr lang="ko-KR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F55B7-4306-4393-BFB5-737CCD0B0A8A}" type="slidenum">
              <a:rPr lang="ko-KR" altLang="en-US" smtClean="0"/>
              <a:pPr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022591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F55B7-4306-4393-BFB5-737CCD0B0A8A}" type="slidenum">
              <a:rPr lang="ko-KR" altLang="en-US" smtClean="0"/>
              <a:pPr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759024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F55B7-4306-4393-BFB5-737CCD0B0A8A}" type="slidenum">
              <a:rPr lang="ko-KR" altLang="en-US" smtClean="0"/>
              <a:pPr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759024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F55B7-4306-4393-BFB5-737CCD0B0A8A}" type="slidenum">
              <a:rPr lang="ko-KR" altLang="en-US" smtClean="0"/>
              <a:pPr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765493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F55B7-4306-4393-BFB5-737CCD0B0A8A}" type="slidenum">
              <a:rPr lang="ko-KR" altLang="en-US" smtClean="0"/>
              <a:pPr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05432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F55B7-4306-4393-BFB5-737CCD0B0A8A}" type="slidenum">
              <a:rPr lang="ko-KR" altLang="en-US" smtClean="0"/>
              <a:pPr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75498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4848B-4BB7-4FD0-8462-25A53300B4D0}" type="datetimeFigureOut">
              <a:rPr lang="ko-KR" altLang="en-US" smtClean="0"/>
              <a:pPr/>
              <a:t>2015-11-11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FB4DB-DFBD-4869-9786-14C1E8279DC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33675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4848B-4BB7-4FD0-8462-25A53300B4D0}" type="datetimeFigureOut">
              <a:rPr lang="ko-KR" altLang="en-US" smtClean="0"/>
              <a:pPr/>
              <a:t>2015-11-11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FB4DB-DFBD-4869-9786-14C1E8279DC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35687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4848B-4BB7-4FD0-8462-25A53300B4D0}" type="datetimeFigureOut">
              <a:rPr lang="ko-KR" altLang="en-US" smtClean="0"/>
              <a:pPr/>
              <a:t>2015-11-11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FB4DB-DFBD-4869-9786-14C1E8279DC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7522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4848B-4BB7-4FD0-8462-25A53300B4D0}" type="datetimeFigureOut">
              <a:rPr lang="ko-KR" altLang="en-US" smtClean="0"/>
              <a:pPr/>
              <a:t>2015-11-11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FB4DB-DFBD-4869-9786-14C1E8279DC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4209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4848B-4BB7-4FD0-8462-25A53300B4D0}" type="datetimeFigureOut">
              <a:rPr lang="ko-KR" altLang="en-US" smtClean="0"/>
              <a:pPr/>
              <a:t>2015-11-11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FB4DB-DFBD-4869-9786-14C1E8279DC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19221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4848B-4BB7-4FD0-8462-25A53300B4D0}" type="datetimeFigureOut">
              <a:rPr lang="ko-KR" altLang="en-US" smtClean="0"/>
              <a:pPr/>
              <a:t>2015-11-11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FB4DB-DFBD-4869-9786-14C1E8279DC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47754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4848B-4BB7-4FD0-8462-25A53300B4D0}" type="datetimeFigureOut">
              <a:rPr lang="ko-KR" altLang="en-US" smtClean="0"/>
              <a:pPr/>
              <a:t>2015-11-11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FB4DB-DFBD-4869-9786-14C1E8279DC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75128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4848B-4BB7-4FD0-8462-25A53300B4D0}" type="datetimeFigureOut">
              <a:rPr lang="ko-KR" altLang="en-US" smtClean="0"/>
              <a:pPr/>
              <a:t>2015-11-11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FB4DB-DFBD-4869-9786-14C1E8279DC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19403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4848B-4BB7-4FD0-8462-25A53300B4D0}" type="datetimeFigureOut">
              <a:rPr lang="ko-KR" altLang="en-US" smtClean="0"/>
              <a:pPr/>
              <a:t>2015-11-11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FB4DB-DFBD-4869-9786-14C1E8279DC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09589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4848B-4BB7-4FD0-8462-25A53300B4D0}" type="datetimeFigureOut">
              <a:rPr lang="ko-KR" altLang="en-US" smtClean="0"/>
              <a:pPr/>
              <a:t>2015-11-11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FB4DB-DFBD-4869-9786-14C1E8279DC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82610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4848B-4BB7-4FD0-8462-25A53300B4D0}" type="datetimeFigureOut">
              <a:rPr lang="ko-KR" altLang="en-US" smtClean="0"/>
              <a:pPr/>
              <a:t>2015-11-11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FB4DB-DFBD-4869-9786-14C1E8279DC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0149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60000"/>
                <a:lumOff val="40000"/>
              </a:schemeClr>
            </a:gs>
            <a:gs pos="100000">
              <a:schemeClr val="accent2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E4848B-4BB7-4FD0-8462-25A53300B4D0}" type="datetimeFigureOut">
              <a:rPr lang="ko-KR" altLang="en-US" smtClean="0"/>
              <a:pPr/>
              <a:t>2015-11-11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2FB4DB-DFBD-4869-9786-14C1E8279DC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61963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gA8IaJet_bg" TargetMode="Externa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2TP6rmnXlFA" TargetMode="External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4aMJq04FPds" TargetMode="External"/><Relationship Id="rId4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552" y="4581128"/>
            <a:ext cx="80648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4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itchFamily="82" charset="0"/>
              </a:rPr>
              <a:t>Thanksgiving </a:t>
            </a:r>
          </a:p>
          <a:p>
            <a:pPr algn="ctr"/>
            <a:r>
              <a:rPr lang="en-US" altLang="ko-KR" sz="54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itchFamily="82" charset="0"/>
              </a:rPr>
              <a:t>5</a:t>
            </a:r>
            <a:r>
              <a:rPr lang="en-US" altLang="ko-KR" sz="54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itchFamily="82" charset="0"/>
              </a:rPr>
              <a:t>th</a:t>
            </a:r>
            <a:r>
              <a:rPr lang="en-US" altLang="ko-KR" sz="54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itchFamily="82" charset="0"/>
              </a:rPr>
              <a:t> Grade</a:t>
            </a:r>
            <a:r>
              <a:rPr lang="ko-KR" altLang="en-US" sz="54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itchFamily="82" charset="0"/>
              </a:rPr>
              <a:t> </a:t>
            </a:r>
            <a:endParaRPr lang="ko-KR" altLang="en-US" sz="5400" b="1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itchFamily="8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610" y="620688"/>
            <a:ext cx="3472780" cy="347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91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5400" dirty="0" smtClean="0">
                <a:latin typeface="Tempus Sans ITC" pitchFamily="82" charset="0"/>
              </a:rPr>
              <a:t>What does </a:t>
            </a:r>
            <a:r>
              <a:rPr lang="en-US" altLang="ko-KR" sz="5400" b="1" u="sng" dirty="0" smtClean="0">
                <a:latin typeface="Tempus Sans ITC" pitchFamily="82" charset="0"/>
              </a:rPr>
              <a:t>thankful</a:t>
            </a:r>
            <a:r>
              <a:rPr lang="en-US" altLang="ko-KR" sz="5400" dirty="0" smtClean="0">
                <a:latin typeface="Tempus Sans ITC" pitchFamily="82" charset="0"/>
              </a:rPr>
              <a:t> mean?</a:t>
            </a:r>
            <a:endParaRPr lang="ko-KR" altLang="en-US" sz="54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786408" y="1556792"/>
            <a:ext cx="7571184" cy="37444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ko-KR" sz="4400" dirty="0" smtClean="0"/>
              <a:t>“Full of thanks”</a:t>
            </a:r>
          </a:p>
          <a:p>
            <a:pPr marL="0" indent="0" algn="ctr">
              <a:buNone/>
            </a:pPr>
            <a:r>
              <a:rPr lang="en-US" altLang="ko-KR" sz="3500" u="sng" dirty="0" smtClean="0"/>
              <a:t>Saying thank you for what you have</a:t>
            </a:r>
            <a:endParaRPr lang="en-US" altLang="ko-KR" sz="3000" u="sng" dirty="0" smtClean="0"/>
          </a:p>
          <a:p>
            <a:pPr marL="0" indent="0" algn="ctr">
              <a:buNone/>
            </a:pPr>
            <a:r>
              <a:rPr lang="ko-KR" altLang="en-US" sz="5400" dirty="0" smtClean="0"/>
              <a:t>감사하는</a:t>
            </a:r>
            <a:endParaRPr lang="en-US" altLang="ko-KR" sz="5400" dirty="0" smtClean="0"/>
          </a:p>
          <a:p>
            <a:pPr marL="0" indent="0" algn="ctr">
              <a:buNone/>
            </a:pPr>
            <a:r>
              <a:rPr lang="en-US" altLang="ko-KR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Thanksgiving</a:t>
            </a:r>
            <a:r>
              <a:rPr lang="en-US" altLang="ko-KR" sz="5400" dirty="0" smtClean="0"/>
              <a:t> =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3059832" y="5052516"/>
            <a:ext cx="2088232" cy="72008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3377828" y="5020964"/>
            <a:ext cx="2474900" cy="75163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내용 개체 틀 2"/>
          <p:cNvSpPr txBox="1">
            <a:spLocks/>
          </p:cNvSpPr>
          <p:nvPr/>
        </p:nvSpPr>
        <p:spPr>
          <a:xfrm>
            <a:off x="1259632" y="5589240"/>
            <a:ext cx="2952328" cy="9773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altLang="ko-KR" sz="54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giving</a:t>
            </a:r>
            <a:endParaRPr lang="en-US" altLang="ko-KR" sz="5400" dirty="0" smtClean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내용 개체 틀 2"/>
          <p:cNvSpPr txBox="1">
            <a:spLocks/>
          </p:cNvSpPr>
          <p:nvPr/>
        </p:nvSpPr>
        <p:spPr>
          <a:xfrm>
            <a:off x="4602956" y="5628580"/>
            <a:ext cx="2952328" cy="9773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altLang="ko-K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thanks</a:t>
            </a:r>
            <a:endParaRPr lang="en-US" altLang="ko-KR" sz="5400" dirty="0" smtClean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108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5400" dirty="0" smtClean="0">
                <a:latin typeface="Tempus Sans ITC" pitchFamily="82" charset="0"/>
              </a:rPr>
              <a:t>Now…</a:t>
            </a:r>
            <a:endParaRPr lang="ko-KR" altLang="en-US" sz="54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6347048" cy="49628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sz="4000" dirty="0" smtClean="0"/>
              <a:t>Thanksgiving is always in </a:t>
            </a:r>
            <a:r>
              <a:rPr lang="en-US" altLang="ko-KR" sz="4000" b="1" u="sng" dirty="0" smtClean="0">
                <a:solidFill>
                  <a:schemeClr val="bg1"/>
                </a:solidFill>
              </a:rPr>
              <a:t>late November</a:t>
            </a:r>
            <a:endParaRPr lang="en-US" altLang="ko-KR" sz="4000" u="sng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altLang="ko-KR" sz="4000" dirty="0" smtClean="0"/>
              <a:t>It is always on </a:t>
            </a:r>
            <a:r>
              <a:rPr lang="en-US" altLang="ko-KR" sz="4000" b="1" u="sng" dirty="0" smtClean="0">
                <a:solidFill>
                  <a:schemeClr val="bg1"/>
                </a:solidFill>
              </a:rPr>
              <a:t>Thursday</a:t>
            </a:r>
          </a:p>
          <a:p>
            <a:pPr marL="0" indent="0">
              <a:buNone/>
            </a:pPr>
            <a:endParaRPr lang="en-US" altLang="ko-KR" sz="4000" b="1" dirty="0" smtClean="0"/>
          </a:p>
          <a:p>
            <a:pPr marL="0" indent="0">
              <a:buNone/>
            </a:pPr>
            <a:r>
              <a:rPr lang="en-US" altLang="ko-KR" sz="4000" dirty="0" smtClean="0"/>
              <a:t>On Thanksgiving day, Americans remember the things we are thankful for</a:t>
            </a:r>
          </a:p>
          <a:p>
            <a:endParaRPr lang="ko-KR" altLang="en-US" sz="4000" b="1" dirty="0"/>
          </a:p>
        </p:txBody>
      </p:sp>
      <p:pic>
        <p:nvPicPr>
          <p:cNvPr id="6146" name="Picture 2" descr="http://explorethedc.org/wp-content/uploads/2013/11/Thanksgiving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344" y="2877551"/>
            <a:ext cx="2818656" cy="240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0793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430118"/>
            <a:ext cx="8229600" cy="187220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ko-KR" sz="4400" dirty="0" smtClean="0"/>
              <a:t>What is </a:t>
            </a:r>
            <a:r>
              <a:rPr lang="en-US" altLang="ko-KR" sz="4400" b="1" dirty="0" smtClean="0"/>
              <a:t>tradition?</a:t>
            </a:r>
          </a:p>
          <a:p>
            <a:pPr marL="0" indent="0" algn="ctr">
              <a:buNone/>
            </a:pPr>
            <a:r>
              <a:rPr lang="ko-KR" altLang="en-US" sz="5400" dirty="0" smtClean="0"/>
              <a:t>전통</a:t>
            </a:r>
            <a:endParaRPr lang="en-US" altLang="ko-KR" sz="5400" dirty="0" smtClean="0"/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683568" y="260648"/>
            <a:ext cx="8003232" cy="15121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5400" dirty="0" smtClean="0">
                <a:latin typeface="Tempus Sans ITC" pitchFamily="82" charset="0"/>
              </a:rPr>
              <a:t>Thanksgiving traditions</a:t>
            </a:r>
            <a:endParaRPr lang="ko-KR" altLang="en-US" sz="5400" dirty="0">
              <a:latin typeface="Tempus Sans ITC" pitchFamily="82" charset="0"/>
            </a:endParaRPr>
          </a:p>
        </p:txBody>
      </p:sp>
      <p:sp>
        <p:nvSpPr>
          <p:cNvPr id="4" name="내용 개체 틀 2"/>
          <p:cNvSpPr txBox="1">
            <a:spLocks/>
          </p:cNvSpPr>
          <p:nvPr/>
        </p:nvSpPr>
        <p:spPr>
          <a:xfrm>
            <a:off x="457200" y="5174432"/>
            <a:ext cx="8229600" cy="16835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altLang="ko-KR" sz="4400" dirty="0" smtClean="0"/>
              <a:t>For example, </a:t>
            </a:r>
            <a:r>
              <a:rPr lang="ko-KR" altLang="en-US" sz="4400" dirty="0" smtClean="0"/>
              <a:t>한복 </a:t>
            </a:r>
            <a:r>
              <a:rPr lang="en-US" altLang="ko-KR" sz="4400" dirty="0" smtClean="0"/>
              <a:t>is </a:t>
            </a:r>
            <a:r>
              <a:rPr lang="en-US" altLang="ko-KR" sz="4400" u="sng" dirty="0" smtClean="0"/>
              <a:t>traditional</a:t>
            </a:r>
            <a:r>
              <a:rPr lang="en-US" altLang="ko-KR" sz="4400" dirty="0" smtClean="0"/>
              <a:t> clothing for Koreans.</a:t>
            </a:r>
            <a:endParaRPr lang="en-US" altLang="ko-KR" sz="54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780928"/>
            <a:ext cx="3387685" cy="268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238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0" y="2492896"/>
            <a:ext cx="5040560" cy="37444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ko-KR" sz="4000" dirty="0" smtClean="0">
                <a:latin typeface="+mj-lt"/>
              </a:rPr>
              <a:t>In the morning, we watch the </a:t>
            </a:r>
            <a:r>
              <a:rPr lang="en-US" altLang="ko-KR" sz="4000" b="1" u="sng" dirty="0" smtClean="0">
                <a:solidFill>
                  <a:schemeClr val="bg1"/>
                </a:solidFill>
                <a:latin typeface="+mj-lt"/>
              </a:rPr>
              <a:t>Macy’s Thanksgiving Day Parade</a:t>
            </a:r>
            <a:r>
              <a:rPr lang="en-US" altLang="ko-KR" sz="4000" dirty="0" smtClean="0">
                <a:latin typeface="+mj-lt"/>
              </a:rPr>
              <a:t> (</a:t>
            </a:r>
            <a:r>
              <a:rPr lang="ko-KR" altLang="en-US" sz="4000" dirty="0" smtClean="0">
                <a:latin typeface="+mj-lt"/>
              </a:rPr>
              <a:t>행렬</a:t>
            </a:r>
            <a:r>
              <a:rPr lang="en-US" altLang="ko-KR" sz="4000" dirty="0" smtClean="0">
                <a:latin typeface="+mj-lt"/>
              </a:rPr>
              <a:t>)</a:t>
            </a:r>
            <a:endParaRPr lang="en-US" altLang="ko-KR" sz="4000" b="1" dirty="0" smtClean="0">
              <a:latin typeface="+mj-lt"/>
            </a:endParaRPr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683568" y="260648"/>
            <a:ext cx="8003232" cy="15121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5400" dirty="0" smtClean="0">
                <a:latin typeface="Tempus Sans ITC" pitchFamily="82" charset="0"/>
              </a:rPr>
              <a:t>Thanksgiving traditions</a:t>
            </a:r>
            <a:endParaRPr lang="ko-KR" altLang="en-US" sz="5400" dirty="0">
              <a:latin typeface="Tempus Sans ITC" pitchFamily="8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40560" y="1747044"/>
            <a:ext cx="4577478" cy="494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20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98984" y="1556792"/>
            <a:ext cx="8172400" cy="20162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ko-KR" sz="4000" dirty="0" smtClean="0">
                <a:latin typeface="+mj-lt"/>
              </a:rPr>
              <a:t>This parade started in 1924</a:t>
            </a:r>
          </a:p>
          <a:p>
            <a:pPr marL="0" indent="0" algn="ctr">
              <a:buNone/>
            </a:pPr>
            <a:r>
              <a:rPr lang="en-US" altLang="ko-KR" sz="4000" dirty="0" smtClean="0">
                <a:latin typeface="+mj-lt"/>
              </a:rPr>
              <a:t>It is in New York City</a:t>
            </a:r>
            <a:endParaRPr lang="en-US" altLang="ko-KR" sz="4400" dirty="0" smtClean="0">
              <a:latin typeface="+mj-lt"/>
            </a:endParaRPr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683568" y="260648"/>
            <a:ext cx="8003232" cy="15121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dirty="0">
                <a:latin typeface="Tempus Sans ITC" pitchFamily="82" charset="0"/>
              </a:rPr>
              <a:t>Macy’s Thanksgiving Day </a:t>
            </a:r>
            <a:r>
              <a:rPr lang="en-US" altLang="ko-KR" dirty="0" smtClean="0">
                <a:latin typeface="Tempus Sans ITC" pitchFamily="82" charset="0"/>
              </a:rPr>
              <a:t>Parade</a:t>
            </a:r>
            <a:endParaRPr lang="ko-KR" altLang="en-US" dirty="0">
              <a:latin typeface="Tempus Sans ITC" pitchFamily="82" charset="0"/>
            </a:endParaRPr>
          </a:p>
        </p:txBody>
      </p:sp>
      <p:pic>
        <p:nvPicPr>
          <p:cNvPr id="5" name="Picture 2" descr="http://www.playhousesquareblog.org/wp-content/uploads/2013/11/macysparad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168" y="3231653"/>
            <a:ext cx="5510031" cy="359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329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34077" y="836712"/>
            <a:ext cx="8172400" cy="11521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ko-KR" sz="6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Let’s watch a little!</a:t>
            </a:r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634077" y="-171400"/>
            <a:ext cx="8003232" cy="15121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dirty="0" smtClean="0">
                <a:latin typeface="Tempus Sans ITC" pitchFamily="82" charset="0"/>
              </a:rPr>
              <a:t>Macy’s Thanksgiving Day Parade</a:t>
            </a:r>
            <a:endParaRPr lang="ko-KR" altLang="en-US" dirty="0">
              <a:latin typeface="Tempus Sans ITC" pitchFamily="82" charset="0"/>
            </a:endParaRPr>
          </a:p>
        </p:txBody>
      </p:sp>
      <p:pic>
        <p:nvPicPr>
          <p:cNvPr id="2" name="gA8IaJet_bg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971600" y="1729770"/>
            <a:ext cx="7104974" cy="43462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4206" y="6076012"/>
            <a:ext cx="5852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Georgia State University </a:t>
            </a:r>
          </a:p>
          <a:p>
            <a:pPr algn="ctr"/>
            <a:r>
              <a:rPr lang="en-US" dirty="0" smtClean="0"/>
              <a:t>2014 Marching Band Performance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25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http://static.guim.co.uk/sys-images/Guardian/Pix/pictures/2009/10/26/1256554277239/Family-saying-grace-at-Th-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67811">
            <a:off x="4997973" y="3621408"/>
            <a:ext cx="4381500" cy="2628900"/>
          </a:xfrm>
          <a:prstGeom prst="rect">
            <a:avLst/>
          </a:prstGeom>
          <a:ln w="127000" cap="sq">
            <a:solidFill>
              <a:schemeClr val="bg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700809"/>
            <a:ext cx="8229600" cy="151216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ko-KR" sz="4400" dirty="0" smtClean="0">
                <a:latin typeface="+mj-lt"/>
              </a:rPr>
              <a:t>Usually, people meet with their families and eat lots of food!</a:t>
            </a:r>
            <a:endParaRPr lang="ko-KR" altLang="en-US" sz="4400" dirty="0">
              <a:latin typeface="Tempus Sans ITC" pitchFamily="82" charset="0"/>
            </a:endParaRPr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683568" y="260648"/>
            <a:ext cx="8003232" cy="15121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5400" dirty="0" smtClean="0">
                <a:latin typeface="Tempus Sans ITC" pitchFamily="82" charset="0"/>
              </a:rPr>
              <a:t>Thanksgiving traditions</a:t>
            </a:r>
            <a:endParaRPr lang="ko-KR" altLang="en-US" sz="5400" dirty="0">
              <a:latin typeface="Tempus Sans ITC" pitchFamily="82" charset="0"/>
            </a:endParaRPr>
          </a:p>
        </p:txBody>
      </p:sp>
      <p:pic>
        <p:nvPicPr>
          <p:cNvPr id="10244" name="Picture 4" descr="http://healthygallatin.org/wp-content/uploads/2013/11/Thanksgiving-Dinn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169">
            <a:off x="155155" y="3559507"/>
            <a:ext cx="3970784" cy="2645364"/>
          </a:xfrm>
          <a:prstGeom prst="rect">
            <a:avLst/>
          </a:prstGeom>
          <a:ln w="127000" cap="sq">
            <a:solidFill>
              <a:schemeClr val="bg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://www.dumblittleman.com/wp-content/uploads/2014/05/Thanksgiving-Dinne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423" y="4149080"/>
            <a:ext cx="3793521" cy="2525713"/>
          </a:xfrm>
          <a:prstGeom prst="rect">
            <a:avLst/>
          </a:prstGeom>
          <a:ln w="127000" cap="sq">
            <a:solidFill>
              <a:schemeClr val="bg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61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780928"/>
            <a:ext cx="7931224" cy="2088232"/>
          </a:xfrm>
        </p:spPr>
        <p:txBody>
          <a:bodyPr>
            <a:normAutofit/>
          </a:bodyPr>
          <a:lstStyle/>
          <a:p>
            <a:r>
              <a:rPr lang="en-US" sz="6000" dirty="0" smtClean="0">
                <a:latin typeface="Tempus Sans ITC" panose="04020404030D07020202" pitchFamily="82" charset="0"/>
              </a:rPr>
              <a:t>Guess the Thanksgiving foods!</a:t>
            </a:r>
            <a:endParaRPr lang="en-US" sz="6000" dirty="0">
              <a:latin typeface="Tempus Sans ITC" panose="04020404030D07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02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879812" y="5853327"/>
            <a:ext cx="3456384" cy="8640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ko-KR" sz="4800" dirty="0" smtClean="0">
                <a:latin typeface="+mj-lt"/>
              </a:rPr>
              <a:t>Turkey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332656"/>
            <a:ext cx="8136904" cy="5421212"/>
          </a:xfrm>
          <a:prstGeom prst="rect">
            <a:avLst/>
          </a:prstGeom>
        </p:spPr>
      </p:pic>
      <p:pic>
        <p:nvPicPr>
          <p:cNvPr id="12290" name="Picture 2" descr="https://upload.wikimedia.org/wikipedia/commons/5/50/Gall-dind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708920"/>
            <a:ext cx="2952328" cy="3576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06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83568" y="5853327"/>
            <a:ext cx="8064896" cy="8640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ko-KR" sz="4800" dirty="0" smtClean="0">
                <a:latin typeface="+mj-lt"/>
              </a:rPr>
              <a:t>Mashed potatoes (with gravy)</a:t>
            </a:r>
          </a:p>
        </p:txBody>
      </p:sp>
      <p:pic>
        <p:nvPicPr>
          <p:cNvPr id="13314" name="Picture 2" descr="http://www.eonline.com/eol_images/Entire_Site/20131025/rs_560x415-131125174718-1024.Mashed-Potatoes-and-Gravy-Thanksgiving-Sides.ms.112513_cop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56929"/>
            <a:ext cx="7416824" cy="549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://3.bp.blogspot.com/-k6mmw9BbX4E/VXtPzM22rgI/AAAAAAAAAp0/axlLjiF-QKI/s1600/potato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961" y="4026992"/>
            <a:ext cx="2736527" cy="182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875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115616" y="332656"/>
            <a:ext cx="6779096" cy="1498178"/>
          </a:xfrm>
        </p:spPr>
        <p:txBody>
          <a:bodyPr>
            <a:noAutofit/>
          </a:bodyPr>
          <a:lstStyle/>
          <a:p>
            <a:pPr algn="ctr"/>
            <a:r>
              <a:rPr lang="en-US" altLang="ko-KR" sz="5400" dirty="0" smtClean="0">
                <a:latin typeface="Tempus Sans ITC" pitchFamily="82" charset="0"/>
              </a:rPr>
              <a:t>What Korean holiday is this weekend?</a:t>
            </a:r>
            <a:endParaRPr lang="ko-KR" altLang="en-US" sz="5400" dirty="0">
              <a:latin typeface="Tempus Sans ITC" pitchFamily="82" charset="0"/>
            </a:endParaRPr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1105272" y="5589240"/>
            <a:ext cx="6779096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5400" dirty="0" smtClean="0">
                <a:latin typeface="Tempus Sans ITC" pitchFamily="82" charset="0"/>
              </a:rPr>
              <a:t>Chuseok (</a:t>
            </a:r>
            <a:r>
              <a:rPr lang="ko-KR" altLang="en-US" sz="5400" dirty="0" smtClean="0">
                <a:latin typeface="Tempus Sans ITC" pitchFamily="82" charset="0"/>
              </a:rPr>
              <a:t>추석</a:t>
            </a:r>
            <a:r>
              <a:rPr lang="en-US" altLang="ko-KR" sz="5400" dirty="0" smtClean="0">
                <a:latin typeface="Tempus Sans ITC" pitchFamily="82" charset="0"/>
              </a:rPr>
              <a:t>)</a:t>
            </a:r>
            <a:endParaRPr lang="ko-KR" altLang="en-US" sz="5400" dirty="0">
              <a:latin typeface="Tempus Sans ITC" pitchFamily="8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56" y="2060848"/>
            <a:ext cx="4657725" cy="349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289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83568" y="5853327"/>
            <a:ext cx="8064896" cy="8640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ko-KR" sz="4800" dirty="0" smtClean="0">
                <a:latin typeface="+mj-lt"/>
              </a:rPr>
              <a:t>Cranberry sauce</a:t>
            </a:r>
          </a:p>
        </p:txBody>
      </p:sp>
      <p:pic>
        <p:nvPicPr>
          <p:cNvPr id="15362" name="Picture 2" descr="http://foodnetwork.sndimg.com/content/dam/images/food/fullset/2012/9/18/0/CCDFMSP1_Fresh-Cranberry-Sauce-recipe_s4x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548680"/>
            <a:ext cx="6912768" cy="5184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s://www.organicfacts.net/wp-content/uploads/2013/05/Cranberries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390470"/>
            <a:ext cx="3630637" cy="240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523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83568" y="5853327"/>
            <a:ext cx="8064896" cy="8640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ko-KR" sz="4800" dirty="0" smtClean="0">
                <a:latin typeface="+mj-lt"/>
              </a:rPr>
              <a:t>Pumpkin pie</a:t>
            </a:r>
          </a:p>
        </p:txBody>
      </p:sp>
      <p:pic>
        <p:nvPicPr>
          <p:cNvPr id="17410" name="Picture 2" descr="http://s3.amazonaws.com/gmi-digital-library/8a040ff8-fb39-48a2-ba4b-fa73f199bc2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8639175" cy="485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7604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683568" y="260648"/>
            <a:ext cx="8003232" cy="15121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5400" dirty="0" smtClean="0">
                <a:latin typeface="Tempus Sans ITC" pitchFamily="82" charset="0"/>
              </a:rPr>
              <a:t>Thanksgiving traditions</a:t>
            </a:r>
            <a:endParaRPr lang="ko-KR" altLang="en-US" sz="5400" dirty="0">
              <a:latin typeface="Tempus Sans ITC" pitchFamily="82" charset="0"/>
            </a:endParaRPr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1295636" y="5085184"/>
            <a:ext cx="6779096" cy="18722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dirty="0" smtClean="0"/>
              <a:t>We</a:t>
            </a:r>
            <a:r>
              <a:rPr lang="en-US" altLang="ko-KR" b="1" dirty="0" smtClean="0"/>
              <a:t> </a:t>
            </a:r>
            <a:r>
              <a:rPr lang="en-US" altLang="ko-KR" b="1" u="sng" dirty="0" smtClean="0">
                <a:solidFill>
                  <a:schemeClr val="bg1"/>
                </a:solidFill>
              </a:rPr>
              <a:t>carve</a:t>
            </a:r>
            <a:r>
              <a:rPr lang="en-US" altLang="ko-KR" b="1" dirty="0" smtClean="0"/>
              <a:t> </a:t>
            </a:r>
            <a:r>
              <a:rPr lang="en-US" altLang="ko-KR" dirty="0" smtClean="0"/>
              <a:t>the turkey</a:t>
            </a:r>
          </a:p>
          <a:p>
            <a:r>
              <a:rPr lang="en-US" altLang="ko-KR" dirty="0" smtClean="0"/>
              <a:t>(carve = slice, cut)</a:t>
            </a:r>
            <a:endParaRPr lang="ko-KR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036" y="1918128"/>
            <a:ext cx="4950296" cy="3021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53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683568" y="-171400"/>
            <a:ext cx="8003232" cy="15121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5400" dirty="0" smtClean="0">
                <a:latin typeface="Tempus Sans ITC" pitchFamily="82" charset="0"/>
              </a:rPr>
              <a:t>Thanksgiving traditions</a:t>
            </a:r>
            <a:endParaRPr lang="ko-KR" altLang="en-US" sz="5400" dirty="0">
              <a:latin typeface="Tempus Sans ITC" pitchFamily="82" charset="0"/>
            </a:endParaRPr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1295636" y="5301208"/>
            <a:ext cx="6779096" cy="18722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dirty="0" smtClean="0"/>
              <a:t>After dinner, some people watch </a:t>
            </a:r>
            <a:r>
              <a:rPr lang="en-US" altLang="ko-KR" b="1" u="sng" dirty="0" smtClean="0">
                <a:solidFill>
                  <a:schemeClr val="bg1"/>
                </a:solidFill>
              </a:rPr>
              <a:t>football</a:t>
            </a:r>
            <a:endParaRPr lang="ko-KR" altLang="en-US" u="sng" dirty="0">
              <a:solidFill>
                <a:schemeClr val="bg1"/>
              </a:solidFill>
            </a:endParaRPr>
          </a:p>
        </p:txBody>
      </p:sp>
      <p:pic>
        <p:nvPicPr>
          <p:cNvPr id="2" name="2TP6rmnXlFA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971600" y="980728"/>
            <a:ext cx="7214552" cy="464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68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39212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ko-KR" sz="4400" dirty="0" smtClean="0">
                <a:latin typeface="+mj-lt"/>
              </a:rPr>
              <a:t>How</a:t>
            </a:r>
            <a:r>
              <a:rPr lang="ko-KR" altLang="en-US" sz="4400" dirty="0" smtClean="0">
                <a:latin typeface="+mj-lt"/>
              </a:rPr>
              <a:t> </a:t>
            </a:r>
            <a:r>
              <a:rPr lang="en-US" altLang="ko-KR" sz="4400" dirty="0" smtClean="0">
                <a:latin typeface="+mj-lt"/>
              </a:rPr>
              <a:t>are they similar?</a:t>
            </a:r>
          </a:p>
          <a:p>
            <a:pPr marL="0" indent="0" algn="ctr">
              <a:buNone/>
            </a:pPr>
            <a:r>
              <a:rPr lang="en-US" altLang="ko-KR" sz="4400" dirty="0" smtClean="0">
                <a:latin typeface="+mj-lt"/>
              </a:rPr>
              <a:t>How are they different</a:t>
            </a:r>
            <a:r>
              <a:rPr lang="en-US" altLang="ko-KR" sz="4400" dirty="0">
                <a:latin typeface="+mj-lt"/>
              </a:rPr>
              <a:t>?</a:t>
            </a:r>
            <a:endParaRPr lang="en-US" altLang="ko-KR" sz="4400" dirty="0" smtClean="0">
              <a:latin typeface="+mj-lt"/>
            </a:endParaRPr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1115616" y="260648"/>
            <a:ext cx="6779096" cy="15121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5400" dirty="0" smtClean="0">
                <a:latin typeface="Tempus Sans ITC" pitchFamily="82" charset="0"/>
              </a:rPr>
              <a:t>Let’s compare:</a:t>
            </a:r>
          </a:p>
          <a:p>
            <a:r>
              <a:rPr lang="en-US" altLang="ko-KR" sz="5400" dirty="0" smtClean="0">
                <a:latin typeface="Tempus Sans ITC" pitchFamily="82" charset="0"/>
              </a:rPr>
              <a:t>Thanksgiving and </a:t>
            </a:r>
            <a:r>
              <a:rPr lang="ko-KR" altLang="en-US" sz="5400" dirty="0" smtClean="0">
                <a:latin typeface="Tempus Sans ITC" pitchFamily="82" charset="0"/>
              </a:rPr>
              <a:t>추석</a:t>
            </a:r>
            <a:endParaRPr lang="ko-KR" altLang="en-US" sz="5400" dirty="0">
              <a:latin typeface="Tempus Sans ITC" pitchFamily="82" charset="0"/>
            </a:endParaRPr>
          </a:p>
        </p:txBody>
      </p:sp>
      <p:pic>
        <p:nvPicPr>
          <p:cNvPr id="23554" name="Picture 2" descr="https://em.wattpad.com/123e84282b8eb4177c6c34b8d7ad75f2acfc2d78/687474703a2f2f746f6e672e76697369746b6f7265612e6f722e6b722f656e752f636d732f636f6e74656e742f35302f3831313635305f315f3134332e6a706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366" y="4039241"/>
            <a:ext cx="4120480" cy="291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http://www.griswoldhomecare.com/wp-content/uploads/diabetic%20thanksgiving%20recipe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31" y="3998719"/>
            <a:ext cx="4284489" cy="284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146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pPr algn="ctr"/>
            <a:r>
              <a:rPr lang="en-US" altLang="ko-KR" b="1" dirty="0" smtClean="0"/>
              <a:t>Daily Activity #4:  </a:t>
            </a:r>
            <a:endParaRPr lang="ko-KR" altLang="en-US" b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3074" name="Picture 2" descr="http://cdn4.dogomedia.com/images/0b82ebd3-aa6a-46aa-8761-e8228b44498a/post-what-are-you-thankful-for-thanksgiving-contest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77" y="1052736"/>
            <a:ext cx="8275846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54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0648"/>
            <a:ext cx="2900892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43" y="3626941"/>
            <a:ext cx="6241080" cy="32310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135" y="441159"/>
            <a:ext cx="2592288" cy="34563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51"/>
          <a:stretch/>
        </p:blipFill>
        <p:spPr>
          <a:xfrm>
            <a:off x="1851791" y="1216242"/>
            <a:ext cx="5325035" cy="32129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97" y="3521846"/>
            <a:ext cx="4093694" cy="30702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1"/>
          <a:stretch/>
        </p:blipFill>
        <p:spPr>
          <a:xfrm>
            <a:off x="6395296" y="3521846"/>
            <a:ext cx="2627783" cy="24208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t="14554" r="9051"/>
          <a:stretch/>
        </p:blipFill>
        <p:spPr>
          <a:xfrm>
            <a:off x="1405981" y="918098"/>
            <a:ext cx="6912768" cy="520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65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0653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ko-KR" sz="4400" dirty="0" smtClean="0">
                <a:latin typeface="Tempus Sans ITC" pitchFamily="82" charset="0"/>
              </a:rPr>
              <a:t>My family and friends</a:t>
            </a:r>
          </a:p>
          <a:p>
            <a:pPr marL="0" indent="0" algn="ctr">
              <a:buNone/>
            </a:pPr>
            <a:r>
              <a:rPr lang="en-US" altLang="ko-KR" sz="4400" dirty="0" smtClean="0">
                <a:latin typeface="Tempus Sans ITC" pitchFamily="82" charset="0"/>
              </a:rPr>
              <a:t>My students (you!)</a:t>
            </a:r>
          </a:p>
          <a:p>
            <a:pPr marL="0" indent="0" algn="ctr">
              <a:buNone/>
            </a:pPr>
            <a:r>
              <a:rPr lang="en-US" altLang="ko-KR" sz="4400" dirty="0" smtClean="0">
                <a:latin typeface="Tempus Sans ITC" pitchFamily="82" charset="0"/>
              </a:rPr>
              <a:t>My </a:t>
            </a:r>
            <a:r>
              <a:rPr lang="en-US" altLang="ko-KR" sz="4400" b="1" dirty="0" smtClean="0">
                <a:latin typeface="Bradley Hand ITC" panose="03070402050302030203" pitchFamily="66" charset="0"/>
                <a:ea typeface="Verdana" panose="020B0604030504040204" pitchFamily="34" charset="0"/>
                <a:cs typeface="Verdana" panose="020B0604030504040204" pitchFamily="34" charset="0"/>
              </a:rPr>
              <a:t>j</a:t>
            </a:r>
            <a:r>
              <a:rPr lang="en-US" altLang="ko-KR" sz="4400" dirty="0" smtClean="0">
                <a:latin typeface="Tempus Sans ITC" pitchFamily="82" charset="0"/>
              </a:rPr>
              <a:t>ob</a:t>
            </a:r>
          </a:p>
          <a:p>
            <a:pPr marL="0" indent="0" algn="ctr">
              <a:buNone/>
            </a:pPr>
            <a:r>
              <a:rPr lang="en-US" altLang="ko-KR" sz="4400" dirty="0" smtClean="0">
                <a:latin typeface="Tempus Sans ITC" pitchFamily="82" charset="0"/>
              </a:rPr>
              <a:t>Music</a:t>
            </a:r>
          </a:p>
          <a:p>
            <a:pPr marL="0" indent="0" algn="ctr">
              <a:buNone/>
            </a:pPr>
            <a:r>
              <a:rPr lang="en-US" altLang="ko-KR" sz="4400" dirty="0" smtClean="0">
                <a:latin typeface="Tempus Sans ITC" pitchFamily="82" charset="0"/>
              </a:rPr>
              <a:t>Air conditioning in summer!</a:t>
            </a:r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611560" y="260648"/>
            <a:ext cx="7992888" cy="15121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5400" b="1" dirty="0" smtClean="0">
                <a:solidFill>
                  <a:srgbClr val="FF0000"/>
                </a:solidFill>
                <a:latin typeface="Tempus Sans ITC" pitchFamily="82" charset="0"/>
              </a:rPr>
              <a:t>I’m thankful for</a:t>
            </a:r>
            <a:r>
              <a:rPr lang="en-US" altLang="ko-KR" sz="5400" b="1" dirty="0" smtClean="0">
                <a:latin typeface="Tempus Sans ITC" pitchFamily="82" charset="0"/>
              </a:rPr>
              <a:t>…</a:t>
            </a:r>
            <a:endParaRPr lang="ko-KR" altLang="en-US" sz="5400" b="1" dirty="0">
              <a:latin typeface="Tempus Sans ITC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457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>
          <a:xfrm>
            <a:off x="1097614" y="332656"/>
            <a:ext cx="6948772" cy="15121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5400" b="1" dirty="0" smtClean="0">
                <a:latin typeface="Tempus Sans ITC" pitchFamily="82" charset="0"/>
              </a:rPr>
              <a:t>Let’s make thankful tree!</a:t>
            </a:r>
            <a:endParaRPr lang="ko-KR" altLang="en-US" sz="5400" b="1" dirty="0">
              <a:latin typeface="Tempus Sans ITC" pitchFamily="82" charset="0"/>
            </a:endParaRPr>
          </a:p>
        </p:txBody>
      </p:sp>
      <p:pic>
        <p:nvPicPr>
          <p:cNvPr id="25602" name="Picture 2" descr="http://images.clipartpanda.com/turkey-clip-art-cute-turkey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63488"/>
            <a:ext cx="3181747" cy="337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http://www.cliparthut.com/clip-arts/618/thanksgiving-turkey-clip-art-61880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017" y="1988840"/>
            <a:ext cx="3421257" cy="3597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http://images.clipartpanda.com/thanksgiving-turkey-clip-art-turkey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563488"/>
            <a:ext cx="3819186" cy="336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26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 smtClean="0"/>
              <a:t>We are thankful for…</a:t>
            </a:r>
            <a:endParaRPr lang="en-US" sz="54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53" y="1700808"/>
            <a:ext cx="7634293" cy="3817146"/>
          </a:xfrm>
        </p:spPr>
      </p:pic>
    </p:spTree>
    <p:extLst>
      <p:ext uri="{BB962C8B-B14F-4D97-AF65-F5344CB8AC3E}">
        <p14:creationId xmlns:p14="http://schemas.microsoft.com/office/powerpoint/2010/main" val="282060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115616" y="332656"/>
            <a:ext cx="6779096" cy="1498178"/>
          </a:xfrm>
        </p:spPr>
        <p:txBody>
          <a:bodyPr>
            <a:noAutofit/>
          </a:bodyPr>
          <a:lstStyle/>
          <a:p>
            <a:r>
              <a:rPr lang="en-US" altLang="ko-KR" sz="5400" dirty="0" smtClean="0">
                <a:latin typeface="Tempus Sans ITC" pitchFamily="82" charset="0"/>
              </a:rPr>
              <a:t>America has a similar holiday…</a:t>
            </a:r>
            <a:endParaRPr lang="ko-KR" altLang="en-US" sz="4800" dirty="0">
              <a:latin typeface="Tempus Sans ITC" pitchFamily="82" charset="0"/>
            </a:endParaRPr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1082472" y="5445224"/>
            <a:ext cx="6779096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5400" dirty="0" smtClean="0">
                <a:latin typeface="Tempus Sans ITC" pitchFamily="82" charset="0"/>
              </a:rPr>
              <a:t>Thanksgiving</a:t>
            </a:r>
            <a:endParaRPr lang="ko-KR" altLang="en-US" sz="5400" dirty="0">
              <a:latin typeface="Tempus Sans ITC" pitchFamily="82" charset="0"/>
            </a:endParaRPr>
          </a:p>
        </p:txBody>
      </p:sp>
      <p:pic>
        <p:nvPicPr>
          <p:cNvPr id="5124" name="Picture 4" descr="http://www.bet.com/content/betcom/news/health/photos/2013/11/thanksgiving-dinner-how-many-calories-are-on-your-plate/_jcr_content/leftcol/flipbook/flipbookimage_12.flipfeature.dimg/112012-health-thanksgiving-dinner-turkey-table-family-holiday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678" y="1916832"/>
            <a:ext cx="6144683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872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3" y="0"/>
            <a:ext cx="2847662" cy="2012482"/>
          </a:xfrm>
        </p:spPr>
      </p:pic>
      <p:pic>
        <p:nvPicPr>
          <p:cNvPr id="22" name="Content Placeholder 11"/>
          <p:cNvPicPr>
            <a:picLocks noGrp="1" noChangeAspect="1"/>
          </p:cNvPicPr>
          <p:nvPr>
            <p:ph idx="4294967295"/>
          </p:nvPr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"/>
            <a:ext cx="2847975" cy="2012950"/>
          </a:xfrm>
        </p:spPr>
      </p:pic>
      <p:pic>
        <p:nvPicPr>
          <p:cNvPr id="23" name="Content Placeholder 11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471" y="-6288"/>
            <a:ext cx="2847662" cy="2012482"/>
          </a:xfrm>
          <a:prstGeom prst="rect">
            <a:avLst/>
          </a:prstGeom>
        </p:spPr>
      </p:pic>
      <p:pic>
        <p:nvPicPr>
          <p:cNvPr id="24" name="Content Placeholder 11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3" y="2006194"/>
            <a:ext cx="2847662" cy="2012482"/>
          </a:xfrm>
          <a:prstGeom prst="rect">
            <a:avLst/>
          </a:prstGeom>
        </p:spPr>
      </p:pic>
      <p:pic>
        <p:nvPicPr>
          <p:cNvPr id="25" name="Content Placeholder 11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9" y="2012482"/>
            <a:ext cx="2847662" cy="2012482"/>
          </a:xfrm>
          <a:prstGeom prst="rect">
            <a:avLst/>
          </a:prstGeom>
        </p:spPr>
      </p:pic>
      <p:pic>
        <p:nvPicPr>
          <p:cNvPr id="26" name="Content Placeholder 11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494B33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471" y="2006194"/>
            <a:ext cx="2847662" cy="2012482"/>
          </a:xfrm>
          <a:prstGeom prst="rect">
            <a:avLst/>
          </a:prstGeom>
        </p:spPr>
      </p:pic>
      <p:pic>
        <p:nvPicPr>
          <p:cNvPr id="27" name="Content Placeholder 11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9" y="-12576"/>
            <a:ext cx="2847662" cy="2012482"/>
          </a:xfrm>
          <a:prstGeom prst="rect">
            <a:avLst/>
          </a:prstGeom>
        </p:spPr>
      </p:pic>
      <p:pic>
        <p:nvPicPr>
          <p:cNvPr id="28" name="Content Placeholder 11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6100"/>
            <a:ext cx="2847662" cy="2012482"/>
          </a:xfrm>
          <a:prstGeom prst="rect">
            <a:avLst/>
          </a:prstGeom>
        </p:spPr>
      </p:pic>
      <p:pic>
        <p:nvPicPr>
          <p:cNvPr id="29" name="Content Placeholder 11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515" y="4006100"/>
            <a:ext cx="2847662" cy="2012482"/>
          </a:xfrm>
          <a:prstGeom prst="rect">
            <a:avLst/>
          </a:prstGeom>
        </p:spPr>
      </p:pic>
      <p:pic>
        <p:nvPicPr>
          <p:cNvPr id="30" name="Content Placeholder 11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765" y="4009751"/>
            <a:ext cx="2847662" cy="2012482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 rot="20681137">
            <a:off x="412348" y="1316940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Grace (</a:t>
            </a:r>
            <a:r>
              <a:rPr lang="ko-KR" altLang="en-US" dirty="0" smtClean="0"/>
              <a:t>이정현</a:t>
            </a:r>
            <a:r>
              <a:rPr lang="en-US" altLang="ko-KR" dirty="0" smtClean="0"/>
              <a:t>)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 rot="20261329">
            <a:off x="383986" y="558549"/>
            <a:ext cx="2331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 Black" panose="020B0A04020102020204" pitchFamily="34" charset="0"/>
              </a:rPr>
              <a:t>Nature</a:t>
            </a:r>
            <a:endParaRPr lang="en-US" sz="3200" dirty="0">
              <a:latin typeface="Arial Black" panose="020B0A040201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 rot="20261329">
            <a:off x="3307222" y="496246"/>
            <a:ext cx="2331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 Black" panose="020B0A04020102020204" pitchFamily="34" charset="0"/>
              </a:rPr>
              <a:t>Friends</a:t>
            </a:r>
            <a:endParaRPr lang="en-US" sz="3200" dirty="0">
              <a:latin typeface="Arial Black" panose="020B0A040201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 rot="20261329">
            <a:off x="6160564" y="420585"/>
            <a:ext cx="2331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 Black" panose="020B0A04020102020204" pitchFamily="34" charset="0"/>
              </a:rPr>
              <a:t>Family</a:t>
            </a:r>
            <a:endParaRPr lang="en-US" sz="3200" dirty="0">
              <a:latin typeface="Arial Black" panose="020B0A040201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 rot="20261329">
            <a:off x="383985" y="2653535"/>
            <a:ext cx="2331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 Black" panose="020B0A04020102020204" pitchFamily="34" charset="0"/>
              </a:rPr>
              <a:t>My dogs</a:t>
            </a:r>
            <a:endParaRPr lang="en-US" sz="3200" dirty="0">
              <a:latin typeface="Arial Black" panose="020B0A040201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 rot="20261329">
            <a:off x="3201597" y="2616969"/>
            <a:ext cx="2331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 Black" panose="020B0A04020102020204" pitchFamily="34" charset="0"/>
              </a:rPr>
              <a:t>My mom</a:t>
            </a:r>
            <a:endParaRPr lang="en-US" sz="3200" dirty="0">
              <a:latin typeface="Arial Black" panose="020B0A040201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 rot="20261329">
            <a:off x="6049261" y="2562105"/>
            <a:ext cx="2331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 Black" panose="020B0A04020102020204" pitchFamily="34" charset="0"/>
              </a:rPr>
              <a:t>My dad</a:t>
            </a:r>
            <a:endParaRPr lang="en-US" sz="3200" dirty="0">
              <a:latin typeface="Arial Black" panose="020B0A040201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 rot="20261329">
            <a:off x="488788" y="4600648"/>
            <a:ext cx="2331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 Black" panose="020B0A04020102020204" pitchFamily="34" charset="0"/>
              </a:rPr>
              <a:t>Books</a:t>
            </a:r>
            <a:endParaRPr lang="en-US" sz="3200" dirty="0">
              <a:latin typeface="Arial Black" panose="020B0A040201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 rot="20261329">
            <a:off x="3298219" y="4610588"/>
            <a:ext cx="2331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 Black" panose="020B0A04020102020204" pitchFamily="34" charset="0"/>
              </a:rPr>
              <a:t>Games</a:t>
            </a:r>
            <a:endParaRPr lang="en-US" sz="3200" dirty="0">
              <a:latin typeface="Arial Black" panose="020B0A040201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 rot="20261329">
            <a:off x="6099709" y="4565662"/>
            <a:ext cx="2331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 Black" panose="020B0A04020102020204" pitchFamily="34" charset="0"/>
              </a:rPr>
              <a:t>Skates</a:t>
            </a:r>
            <a:endParaRPr lang="en-US" sz="3200" dirty="0">
              <a:latin typeface="Arial Black" panose="020B0A040201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 rot="20467711">
            <a:off x="3391612" y="1237304"/>
            <a:ext cx="16162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Grace (</a:t>
            </a:r>
            <a:r>
              <a:rPr lang="ko-KR" altLang="en-US" dirty="0"/>
              <a:t>이정현</a:t>
            </a:r>
            <a:r>
              <a:rPr lang="en-US" altLang="ko-KR" dirty="0"/>
              <a:t>)</a:t>
            </a:r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 rot="20309026">
            <a:off x="6349542" y="1145141"/>
            <a:ext cx="16162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Grace (</a:t>
            </a:r>
            <a:r>
              <a:rPr lang="ko-KR" altLang="en-US" dirty="0"/>
              <a:t>이정현</a:t>
            </a:r>
            <a:r>
              <a:rPr lang="en-US" altLang="ko-KR" dirty="0"/>
              <a:t>)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 rot="20201467">
            <a:off x="3475723" y="3167044"/>
            <a:ext cx="16162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Grace (</a:t>
            </a:r>
            <a:r>
              <a:rPr lang="ko-KR" altLang="en-US" dirty="0"/>
              <a:t>이정현</a:t>
            </a:r>
            <a:r>
              <a:rPr lang="en-US" altLang="ko-KR" dirty="0"/>
              <a:t>)</a:t>
            </a:r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 rot="20201467">
            <a:off x="635768" y="3259090"/>
            <a:ext cx="16162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Grace (</a:t>
            </a:r>
            <a:r>
              <a:rPr lang="ko-KR" altLang="en-US" dirty="0"/>
              <a:t>이정현</a:t>
            </a:r>
            <a:r>
              <a:rPr lang="en-US" altLang="ko-KR" dirty="0"/>
              <a:t>)</a:t>
            </a:r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 rot="20201467">
            <a:off x="6406674" y="3136453"/>
            <a:ext cx="16162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Grace (</a:t>
            </a:r>
            <a:r>
              <a:rPr lang="ko-KR" altLang="en-US" dirty="0"/>
              <a:t>이정현</a:t>
            </a:r>
            <a:r>
              <a:rPr lang="en-US" altLang="ko-KR" dirty="0"/>
              <a:t>)</a:t>
            </a:r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 rot="20201467">
            <a:off x="647529" y="5199170"/>
            <a:ext cx="16162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Grace (</a:t>
            </a:r>
            <a:r>
              <a:rPr lang="ko-KR" altLang="en-US" dirty="0"/>
              <a:t>이정현</a:t>
            </a:r>
            <a:r>
              <a:rPr lang="en-US" altLang="ko-KR" dirty="0"/>
              <a:t>)</a:t>
            </a:r>
            <a:endParaRPr lang="en-US" dirty="0"/>
          </a:p>
        </p:txBody>
      </p:sp>
      <p:sp>
        <p:nvSpPr>
          <p:cNvPr id="48" name="Rectangle 47"/>
          <p:cNvSpPr/>
          <p:nvPr/>
        </p:nvSpPr>
        <p:spPr>
          <a:xfrm rot="20201467">
            <a:off x="3516387" y="5162735"/>
            <a:ext cx="16162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Grace (</a:t>
            </a:r>
            <a:r>
              <a:rPr lang="ko-KR" altLang="en-US" dirty="0"/>
              <a:t>이정현</a:t>
            </a:r>
            <a:r>
              <a:rPr lang="en-US" altLang="ko-KR" dirty="0"/>
              <a:t>)</a:t>
            </a:r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 rot="20201467">
            <a:off x="6317877" y="5122608"/>
            <a:ext cx="16162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Grace (</a:t>
            </a:r>
            <a:r>
              <a:rPr lang="ko-KR" altLang="en-US" dirty="0"/>
              <a:t>이정현</a:t>
            </a:r>
            <a:r>
              <a:rPr lang="en-US" altLang="ko-KR" dirty="0"/>
              <a:t>)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107504" y="6045369"/>
            <a:ext cx="93965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Write 1 thing you are thankful for…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217365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>
          <a:xfrm>
            <a:off x="611560" y="260648"/>
            <a:ext cx="7992888" cy="15121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5400" b="1" dirty="0" smtClean="0">
                <a:latin typeface="Tempus Sans ITC" pitchFamily="82" charset="0"/>
              </a:rPr>
              <a:t>Let’s watch Charlie Brown!</a:t>
            </a:r>
            <a:endParaRPr lang="ko-KR" altLang="en-US" sz="5400" b="1" dirty="0">
              <a:latin typeface="Tempus Sans ITC" pitchFamily="82" charset="0"/>
            </a:endParaRPr>
          </a:p>
        </p:txBody>
      </p:sp>
      <p:pic>
        <p:nvPicPr>
          <p:cNvPr id="3" name="4aMJq04FPds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843756" y="1482970"/>
            <a:ext cx="7528494" cy="46805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80782" y="6237312"/>
            <a:ext cx="6254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“A Charlie Brown Thanksgiving” [1973]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65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2785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 smtClean="0"/>
              <a:t>Enjoy </a:t>
            </a:r>
            <a:r>
              <a:rPr lang="ko-KR" altLang="en-US" sz="8800" dirty="0" smtClean="0"/>
              <a:t>추석</a:t>
            </a:r>
            <a:r>
              <a:rPr lang="en-US" altLang="ko-KR" sz="8800" dirty="0" smtClean="0"/>
              <a:t>!</a:t>
            </a:r>
            <a:endParaRPr lang="en-US" sz="8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375934"/>
            <a:ext cx="4185780" cy="5315941"/>
          </a:xfrm>
        </p:spPr>
      </p:pic>
    </p:spTree>
    <p:extLst>
      <p:ext uri="{BB962C8B-B14F-4D97-AF65-F5344CB8AC3E}">
        <p14:creationId xmlns:p14="http://schemas.microsoft.com/office/powerpoint/2010/main" val="98701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5400" dirty="0" smtClean="0">
                <a:latin typeface="Tempus Sans ITC" pitchFamily="82" charset="0"/>
              </a:rPr>
              <a:t>Today we will…</a:t>
            </a:r>
            <a:endParaRPr lang="ko-KR" altLang="en-US" sz="5400" dirty="0">
              <a:latin typeface="Tempus Sans ITC" pitchFamily="82" charset="0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ko-KR" sz="4000" dirty="0" smtClean="0">
                <a:latin typeface="Tempus Sans ITC" pitchFamily="82" charset="0"/>
              </a:rPr>
              <a:t>Learn the history of Thanksgiving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ko-KR" sz="4000" dirty="0" smtClean="0">
                <a:latin typeface="Tempus Sans ITC" pitchFamily="82" charset="0"/>
              </a:rPr>
              <a:t>Learn what Americans do on Thanksgiving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ko-KR" sz="4000" dirty="0" smtClean="0">
                <a:latin typeface="Tempus Sans ITC" pitchFamily="82" charset="0"/>
              </a:rPr>
              <a:t>Talk about being thankful</a:t>
            </a:r>
          </a:p>
        </p:txBody>
      </p:sp>
      <p:pic>
        <p:nvPicPr>
          <p:cNvPr id="5122" name="Picture 2" descr="http://media.tumblr.com/tumblr_m2xq19lCge1qc9lhz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797152"/>
            <a:ext cx="2099814" cy="159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57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5400" dirty="0" smtClean="0">
                <a:latin typeface="Tempus Sans ITC" pitchFamily="82" charset="0"/>
              </a:rPr>
              <a:t>Thanksgiving: History</a:t>
            </a:r>
            <a:endParaRPr lang="ko-KR" altLang="en-US" sz="54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9728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ko-KR" sz="3600" dirty="0" smtClean="0"/>
              <a:t>In 1620, some people from England called </a:t>
            </a:r>
            <a:r>
              <a:rPr lang="en-US" altLang="ko-KR" sz="3600" b="1" u="sng" dirty="0" smtClean="0">
                <a:solidFill>
                  <a:schemeClr val="bg1"/>
                </a:solidFill>
              </a:rPr>
              <a:t>pilgrims</a:t>
            </a:r>
            <a:r>
              <a:rPr lang="en-US" altLang="ko-KR" sz="3600" dirty="0" smtClean="0"/>
              <a:t> went to America on a boat called the </a:t>
            </a:r>
            <a:r>
              <a:rPr lang="en-US" altLang="ko-KR" sz="3600" b="1" u="sng" dirty="0" smtClean="0">
                <a:solidFill>
                  <a:schemeClr val="bg1"/>
                </a:solidFill>
              </a:rPr>
              <a:t>Mayflower</a:t>
            </a:r>
            <a:r>
              <a:rPr lang="en-US" altLang="ko-KR" sz="3600" dirty="0" smtClean="0"/>
              <a:t>.</a:t>
            </a:r>
            <a:endParaRPr lang="ko-KR" altLang="en-US" sz="3600" dirty="0"/>
          </a:p>
        </p:txBody>
      </p:sp>
      <p:pic>
        <p:nvPicPr>
          <p:cNvPr id="1028" name="Picture 4" descr="http://cdn2.bigcommerce.com/server3000/ae81c/product_images/uploaded_images/united-kingdom-luxury-eyewear.png?t=13987257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221" y="3284984"/>
            <a:ext cx="702071" cy="120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img09.deviantart.net/8646/i/2014/014/c/5/grunge_bless_america___precut_png_stock_by_somadjinn-d72778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755578"/>
            <a:ext cx="3433706" cy="240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1.bp.blogspot.com/-nfnGSQf-a1g/UpKWFioROkI/AAAAAAAAC0M/0u299NiGKeU/s1600/mayflower-thanksgivin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573016"/>
            <a:ext cx="1728192" cy="159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86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-4.16667E-6 -4.44444E-6 C -0.00416 0.00116 -0.0085 0.00209 -0.0125 0.00371 C -0.01545 0.00463 -0.01805 0.00602 -0.02083 0.00741 L -0.025 0.00926 C -0.03194 0.00857 -0.03906 0.00834 -0.04583 0.00741 C -0.04739 0.00718 -0.04878 0.00648 -0.05 0.00556 C -0.05295 0.00324 -0.0552 -0.00046 -0.05833 -0.00185 C -0.06371 -0.0044 -0.06614 -0.00486 -0.07083 -0.01111 C -0.07395 -0.01527 -0.07534 -0.01782 -0.07916 -0.02037 C -0.08055 -0.02129 -0.08211 -0.02152 -0.08333 -0.02222 C -0.08489 -0.02338 -0.08593 -0.02523 -0.0875 -0.02592 C -0.08975 -0.02708 -0.09218 -0.02708 -0.09444 -0.02777 C -0.096 -0.02847 -0.09722 -0.02916 -0.09861 -0.02963 C -0.11406 -0.02847 -0.11475 -0.02986 -0.125 -0.02592 C -0.12656 -0.02546 -0.12795 -0.02523 -0.12916 -0.02407 C -0.13211 -0.02199 -0.13437 -0.01828 -0.1375 -0.01666 C -0.14027 -0.01551 -0.1434 -0.01527 -0.14583 -0.01296 L -0.15416 -0.00555 C -0.16163 0.00926 -0.15191 -0.00879 -0.16111 0.00371 C -0.16232 0.0051 -0.16284 0.00741 -0.16389 0.00926 C -0.16527 0.01135 -0.16996 0.01736 -0.17222 0.01852 C -0.17552 0.01968 -0.17882 0.01968 -0.18194 0.02037 C -0.18889 0.01968 -0.196 0.01945 -0.20277 0.01852 C -0.20434 0.01829 -0.20607 0.01783 -0.20694 0.01667 C -0.20798 0.01528 -0.20764 0.01273 -0.20833 0.01111 C -0.2125 0.00093 -0.21302 0.00116 -0.21805 -0.00555 C -0.21944 -0.01065 -0.22152 -0.02083 -0.225 -0.02222 L -0.23333 -0.02592 C -0.25573 -0.02315 -0.24062 -0.02639 -0.25139 -0.02222 C -0.25347 -0.02152 -0.25902 -0.02014 -0.26111 -0.01852 C -0.26267 -0.01759 -0.26389 -0.01574 -0.26527 -0.01481 C -0.26805 -0.01342 -0.27361 -0.01111 -0.27361 -0.01111 C -0.275 -0.00926 -0.27656 -0.00764 -0.27777 -0.00555 C -0.27899 -0.00393 -0.27951 -0.00162 -0.28055 -4.44444E-6 C -0.28177 0.00139 -0.28333 0.00232 -0.28472 0.00371 C -0.28576 0.00556 -0.28645 0.00764 -0.2875 0.00926 C -0.29149 0.01435 -0.29132 0.01158 -0.29583 0.01482 C -0.29739 0.01574 -0.29861 0.0176 -0.3 0.01852 C -0.30277 0.01991 -0.30833 0.02223 -0.30833 0.02223 C -0.31389 0.02153 -0.31961 0.02176 -0.325 0.02037 C -0.33055 0.01875 -0.3283 0.01505 -0.33194 0.01111 C -0.33316 0.00973 -0.33472 0.00973 -0.33611 0.00926 C -0.3375 0.00741 -0.33889 0.0051 -0.34027 0.00371 C -0.34305 0.00093 -0.34861 -0.0037 -0.34861 -0.0037 C -0.35607 -0.01852 -0.34635 -0.00069 -0.35555 -0.01296 C -0.35677 -0.01458 -0.35694 -0.01736 -0.35833 -0.01852 C -0.36336 -0.02268 -0.37274 -0.02338 -0.37777 -0.02407 C -0.38524 -0.02361 -0.3927 -0.02384 -0.4 -0.02222 C -0.40451 -0.02129 -0.40451 -0.01643 -0.40694 -0.01296 C -0.40816 -0.01157 -0.40972 -0.01065 -0.41111 -0.00926 C -0.41753 0.00348 -0.41354 0.00023 -0.42083 0.00371 C -0.42239 0.00973 -0.42152 0.00996 -0.42639 0.01297 C -0.42916 0.01435 -0.43472 0.01667 -0.43472 0.01667 C -0.43836 0.01598 -0.44479 0.01551 -0.44861 0.01297 C -0.45017 0.01181 -0.45139 0.01042 -0.45277 0.00926 L -0.45833 -0.00185 C -0.45937 -0.0037 -0.46059 -0.00532 -0.46111 -0.0074 C -0.46475 -0.02152 -0.45989 -0.00416 -0.46527 -0.01852 C -0.46597 -0.02037 -0.46597 -0.02245 -0.46666 -0.02407 L -0.475 -0.04074 C -0.47604 -0.04259 -0.47639 -0.04514 -0.47777 -0.04629 C -0.48698 -0.05463 -0.48316 -0.05185 -0.48889 -0.05555 L -0.48889 -0.05555 " pathEditMode="relative" ptsTypes="AAAAAAAAAAAAAAAAAAAAAAAAAAAAAAAAAAAAAAAAAAAAAAAAAAAAAAAAAAAAAAAA">
                                      <p:cBhvr>
                                        <p:cTn id="10" dur="6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5400" dirty="0" smtClean="0">
                <a:latin typeface="Tempus Sans ITC" pitchFamily="82" charset="0"/>
              </a:rPr>
              <a:t>Thanksgiving: History</a:t>
            </a:r>
            <a:endParaRPr lang="ko-KR" altLang="en-US" sz="54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16561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ko-KR" sz="4000" dirty="0" smtClean="0"/>
              <a:t>The pilgrims were very hungry, but they didn’t have any food.</a:t>
            </a:r>
          </a:p>
        </p:txBody>
      </p:sp>
      <p:pic>
        <p:nvPicPr>
          <p:cNvPr id="1026" name="Picture 2" descr="http://4.bp.blogspot.com/_FaO-Os3BxZM/TObcpiXVY6I/AAAAAAAAAgc/4s-DEpVtSy8/s1600/pilgrim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350" y="2996952"/>
            <a:ext cx="27813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1997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5400" dirty="0" smtClean="0">
                <a:latin typeface="Tempus Sans ITC" pitchFamily="82" charset="0"/>
              </a:rPr>
              <a:t>Thanksgiving: History</a:t>
            </a:r>
            <a:endParaRPr lang="ko-KR" altLang="en-US" sz="54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20882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ko-KR" sz="4000" dirty="0" smtClean="0"/>
              <a:t>The people who lived in America, called </a:t>
            </a:r>
            <a:r>
              <a:rPr lang="en-US" altLang="ko-KR" sz="4000" b="1" u="sng" dirty="0" smtClean="0">
                <a:solidFill>
                  <a:schemeClr val="bg1"/>
                </a:solidFill>
              </a:rPr>
              <a:t>Indians</a:t>
            </a:r>
            <a:r>
              <a:rPr lang="en-US" altLang="ko-KR" sz="4000" dirty="0" smtClean="0"/>
              <a:t>, helped the pilgrims.</a:t>
            </a:r>
          </a:p>
        </p:txBody>
      </p:sp>
      <p:pic>
        <p:nvPicPr>
          <p:cNvPr id="1026" name="Picture 2" descr="http://4.bp.blogspot.com/_FaO-Os3BxZM/TObcpiXVY6I/AAAAAAAAAgc/4s-DEpVtSy8/s1600/pilgrim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085703"/>
            <a:ext cx="27813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clker.com/cliparts/0/5/e/3/1282071647533208250native%20american.svg.h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35696" y="2924944"/>
            <a:ext cx="16287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4362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5400" dirty="0" smtClean="0">
                <a:latin typeface="Tempus Sans ITC" pitchFamily="82" charset="0"/>
              </a:rPr>
              <a:t>Thanksgiving: History</a:t>
            </a:r>
            <a:endParaRPr lang="ko-KR" altLang="en-US" sz="54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20882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ko-KR" sz="4000" dirty="0" smtClean="0"/>
              <a:t>The Indians shared food with the pilgrims. They ate many different kinds of food together.</a:t>
            </a:r>
          </a:p>
        </p:txBody>
      </p:sp>
      <p:pic>
        <p:nvPicPr>
          <p:cNvPr id="3074" name="Picture 2" descr="http://cdn.history.com/sites/2/2013/12/The_First_Thanksgiving_cph.3g04961-H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3573016"/>
            <a:ext cx="9468898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0573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5400" dirty="0" smtClean="0">
                <a:latin typeface="Tempus Sans ITC" pitchFamily="82" charset="0"/>
              </a:rPr>
              <a:t>Thanksgiving: History</a:t>
            </a:r>
            <a:endParaRPr lang="ko-KR" altLang="en-US" sz="54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04426" y="2348880"/>
            <a:ext cx="4279654" cy="43204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sz="4000" dirty="0" smtClean="0"/>
              <a:t>The pilgrims felt very happy and </a:t>
            </a:r>
            <a:r>
              <a:rPr lang="en-US" altLang="ko-KR" sz="4000" b="1" u="sng" dirty="0" smtClean="0">
                <a:solidFill>
                  <a:schemeClr val="bg1"/>
                </a:solidFill>
              </a:rPr>
              <a:t>thankful</a:t>
            </a:r>
            <a:r>
              <a:rPr lang="en-US" altLang="ko-KR" sz="4000" dirty="0" smtClean="0"/>
              <a:t> because the Indians shared their food.</a:t>
            </a:r>
          </a:p>
        </p:txBody>
      </p:sp>
      <p:pic>
        <p:nvPicPr>
          <p:cNvPr id="4098" name="Picture 2" descr="http://beforeitsnews.com/mediadrop/uploads/2013/39/941d99e9169de7e35836930736e984a973b567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092" y="1844824"/>
            <a:ext cx="4407146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9420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965</TotalTime>
  <Words>460</Words>
  <Application>Microsoft Office PowerPoint</Application>
  <PresentationFormat>On-screen Show (4:3)</PresentationFormat>
  <Paragraphs>115</Paragraphs>
  <Slides>32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맑은 고딕</vt:lpstr>
      <vt:lpstr>Arial</vt:lpstr>
      <vt:lpstr>Arial Black</vt:lpstr>
      <vt:lpstr>Bradley Hand ITC</vt:lpstr>
      <vt:lpstr>Calibri</vt:lpstr>
      <vt:lpstr>Calibri Light</vt:lpstr>
      <vt:lpstr>Tempus Sans ITC</vt:lpstr>
      <vt:lpstr>Verdana</vt:lpstr>
      <vt:lpstr>Office Theme</vt:lpstr>
      <vt:lpstr>PowerPoint Presentation</vt:lpstr>
      <vt:lpstr>What Korean holiday is this weekend?</vt:lpstr>
      <vt:lpstr>America has a similar holiday…</vt:lpstr>
      <vt:lpstr>Today we will…</vt:lpstr>
      <vt:lpstr>Thanksgiving: History</vt:lpstr>
      <vt:lpstr>Thanksgiving: History</vt:lpstr>
      <vt:lpstr>Thanksgiving: History</vt:lpstr>
      <vt:lpstr>Thanksgiving: History</vt:lpstr>
      <vt:lpstr>Thanksgiving: History</vt:lpstr>
      <vt:lpstr>What does thankful mean?</vt:lpstr>
      <vt:lpstr>Now…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Guess the Thanksgiving foods!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Daily Activity #4:  </vt:lpstr>
      <vt:lpstr>PowerPoint Presentation</vt:lpstr>
      <vt:lpstr>PowerPoint Presentation</vt:lpstr>
      <vt:lpstr>PowerPoint Presentation</vt:lpstr>
      <vt:lpstr>We are thankful for…</vt:lpstr>
      <vt:lpstr>PowerPoint Presentation</vt:lpstr>
      <vt:lpstr>PowerPoint Presentation</vt:lpstr>
      <vt:lpstr>Enjoy 추석!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BECKY</cp:lastModifiedBy>
  <cp:revision>56</cp:revision>
  <cp:lastPrinted>2015-09-22T07:18:06Z</cp:lastPrinted>
  <dcterms:created xsi:type="dcterms:W3CDTF">2015-09-14T06:03:19Z</dcterms:created>
  <dcterms:modified xsi:type="dcterms:W3CDTF">2015-11-11T10:24:25Z</dcterms:modified>
</cp:coreProperties>
</file>